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72" r:id="rId2"/>
    <p:sldId id="265" r:id="rId3"/>
    <p:sldId id="289" r:id="rId4"/>
    <p:sldId id="318" r:id="rId5"/>
    <p:sldId id="316" r:id="rId6"/>
    <p:sldId id="328" r:id="rId7"/>
    <p:sldId id="329" r:id="rId8"/>
    <p:sldId id="332" r:id="rId9"/>
    <p:sldId id="330" r:id="rId10"/>
    <p:sldId id="331" r:id="rId11"/>
    <p:sldId id="324" r:id="rId12"/>
    <p:sldId id="325" r:id="rId13"/>
    <p:sldId id="297" r:id="rId14"/>
    <p:sldId id="326" r:id="rId15"/>
    <p:sldId id="327" r:id="rId16"/>
    <p:sldId id="309" r:id="rId17"/>
    <p:sldId id="310" r:id="rId18"/>
    <p:sldId id="305" r:id="rId19"/>
    <p:sldId id="311" r:id="rId20"/>
    <p:sldId id="307" r:id="rId21"/>
    <p:sldId id="317" r:id="rId22"/>
    <p:sldId id="312" r:id="rId23"/>
    <p:sldId id="313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AD1A41B-74E4-8A40-BD84-069BFF6A9D88}">
          <p14:sldIdLst>
            <p14:sldId id="272"/>
            <p14:sldId id="265"/>
            <p14:sldId id="289"/>
            <p14:sldId id="318"/>
            <p14:sldId id="316"/>
            <p14:sldId id="328"/>
            <p14:sldId id="329"/>
            <p14:sldId id="332"/>
            <p14:sldId id="330"/>
            <p14:sldId id="331"/>
          </p14:sldIdLst>
        </p14:section>
        <p14:section name="Untitled Section" id="{BC2D8888-FFAA-4A42-A941-2786EB346E57}">
          <p14:sldIdLst>
            <p14:sldId id="324"/>
            <p14:sldId id="325"/>
            <p14:sldId id="297"/>
            <p14:sldId id="326"/>
            <p14:sldId id="327"/>
            <p14:sldId id="309"/>
            <p14:sldId id="310"/>
            <p14:sldId id="305"/>
            <p14:sldId id="311"/>
            <p14:sldId id="307"/>
            <p14:sldId id="317"/>
            <p14:sldId id="312"/>
            <p14:sldId id="31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FDFAD06-DA6A-3FD3-9021-9570152427CE}" name="Judith Argon" initials="JA" userId="S::ja946@rbhs.rutgers.edu::29c64f4b-d04d-4197-acfd-6bcd65675c46" providerId="AD"/>
  <p188:author id="{D59B6FDF-CD98-199E-676B-DEE0AFA1C3B2}" name="William Jester" initials="WJ" userId="S::wfj6@rbhs.rutgers.edu::76005766-b529-430a-982c-6f7737c77fdc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udith Argon" initials="JA" lastIdx="1" clrIdx="0">
    <p:extLst>
      <p:ext uri="{19B8F6BF-5375-455C-9EA6-DF929625EA0E}">
        <p15:presenceInfo xmlns:p15="http://schemas.microsoft.com/office/powerpoint/2012/main" userId="S::ja946@rbhs.rutgers.edu::29c64f4b-d04d-4197-acfd-6bcd65675c4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8" autoAdjust="0"/>
    <p:restoredTop sz="94660"/>
  </p:normalViewPr>
  <p:slideViewPr>
    <p:cSldViewPr snapToGrid="0" showGuides="1">
      <p:cViewPr varScale="1">
        <p:scale>
          <a:sx n="107" d="100"/>
          <a:sy n="107" d="100"/>
        </p:scale>
        <p:origin x="384" y="108"/>
      </p:cViewPr>
      <p:guideLst>
        <p:guide orient="horz" pos="2160"/>
        <p:guide pos="381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 varScale="1">
        <p:scale>
          <a:sx n="74" d="100"/>
          <a:sy n="74" d="100"/>
        </p:scale>
        <p:origin x="3528" y="16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419F11-1BA6-3646-9A62-0FA2697386B6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0780AA-6D2B-5A42-9F78-490326BEB3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1789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394087-9138-4F3B-BCC8-E5347FF5D20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9690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3D041-9A1F-4B42-B9FC-029C70060875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B8DFD-208B-4F2A-B684-B2BE2C8DA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1404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3D041-9A1F-4B42-B9FC-029C70060875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B8DFD-208B-4F2A-B684-B2BE2C8DA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9241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3D041-9A1F-4B42-B9FC-029C70060875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B8DFD-208B-4F2A-B684-B2BE2C8DA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51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3D041-9A1F-4B42-B9FC-029C70060875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B8DFD-208B-4F2A-B684-B2BE2C8DA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135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3D041-9A1F-4B42-B9FC-029C70060875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B8DFD-208B-4F2A-B684-B2BE2C8DA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690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3D041-9A1F-4B42-B9FC-029C70060875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B8DFD-208B-4F2A-B684-B2BE2C8DA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8540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3D041-9A1F-4B42-B9FC-029C70060875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B8DFD-208B-4F2A-B684-B2BE2C8DA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353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3D041-9A1F-4B42-B9FC-029C70060875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B8DFD-208B-4F2A-B684-B2BE2C8DA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4201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3D041-9A1F-4B42-B9FC-029C70060875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B8DFD-208B-4F2A-B684-B2BE2C8DA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8923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3D041-9A1F-4B42-B9FC-029C70060875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B8DFD-208B-4F2A-B684-B2BE2C8DA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3746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3D041-9A1F-4B42-B9FC-029C70060875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B8DFD-208B-4F2A-B684-B2BE2C8DA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8318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C3D041-9A1F-4B42-B9FC-029C70060875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6B8DFD-208B-4F2A-B684-B2BE2C8DA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265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redcap.rwjms.rutgers.edu/surveys/?s=RKJ9HNWX9M34CFAR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mailto:njacts@rbhs.rutgers.edu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68389" y="4381396"/>
            <a:ext cx="85619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New Jersey Alliance for Clinical and Translational Science:</a:t>
            </a:r>
          </a:p>
          <a:p>
            <a:pPr algn="ctr"/>
            <a:r>
              <a:rPr lang="en-US" b="1" dirty="0">
                <a:solidFill>
                  <a:srgbClr val="C00000"/>
                </a:solidFill>
              </a:rPr>
              <a:t>A Platform for Translational Science in New Jersey</a:t>
            </a:r>
          </a:p>
          <a:p>
            <a:pPr algn="ctr"/>
            <a:r>
              <a:rPr lang="en-US" dirty="0">
                <a:solidFill>
                  <a:srgbClr val="C00000"/>
                </a:solidFill>
              </a:rPr>
              <a:t>http://</a:t>
            </a:r>
            <a:r>
              <a:rPr lang="en-US" dirty="0" err="1">
                <a:solidFill>
                  <a:srgbClr val="C00000"/>
                </a:solidFill>
              </a:rPr>
              <a:t>njacts.rbhs.rutgers.edu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An NCATS-funded CTSA Hub: UM1TR004789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E712AC-B7BE-0A4C-8DCA-B5900CFD9B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82828" y="5799550"/>
            <a:ext cx="1778696" cy="869145"/>
          </a:xfrm>
        </p:spPr>
        <p:txBody>
          <a:bodyPr>
            <a:normAutofit fontScale="90000"/>
          </a:bodyPr>
          <a:lstStyle/>
          <a:p>
            <a:br>
              <a:rPr lang="en-US" dirty="0">
                <a:latin typeface="+mn-lt"/>
              </a:rPr>
            </a:br>
            <a:br>
              <a:rPr lang="en-US" dirty="0">
                <a:latin typeface="+mn-lt"/>
              </a:rPr>
            </a:br>
            <a:br>
              <a:rPr lang="en-US" dirty="0">
                <a:latin typeface="+mn-lt"/>
              </a:rPr>
            </a:br>
            <a:br>
              <a:rPr lang="en-US" dirty="0">
                <a:latin typeface="+mn-lt"/>
              </a:rPr>
            </a:br>
            <a:endParaRPr lang="en-US" dirty="0">
              <a:latin typeface="+mn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E0DBE3-2B61-504E-9FEB-C37FE48FBE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8625" y="584023"/>
            <a:ext cx="11181465" cy="3148481"/>
          </a:xfrm>
        </p:spPr>
        <p:txBody>
          <a:bodyPr>
            <a:normAutofit/>
          </a:bodyPr>
          <a:lstStyle/>
          <a:p>
            <a:r>
              <a:rPr lang="en-US" sz="6000" b="1" dirty="0"/>
              <a:t>Tri-Institutional Translational and Clinical Research Pilot Program</a:t>
            </a:r>
          </a:p>
          <a:p>
            <a:endParaRPr lang="en-US" sz="3600" b="1" dirty="0"/>
          </a:p>
        </p:txBody>
      </p:sp>
      <p:pic>
        <p:nvPicPr>
          <p:cNvPr id="83" name="Picture 2" descr="http://seekvectorlogo.com/wp-content/uploads/2019/10/princeton-university-vector-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68" b="23821"/>
          <a:stretch/>
        </p:blipFill>
        <p:spPr bwMode="auto">
          <a:xfrm>
            <a:off x="4774885" y="5935287"/>
            <a:ext cx="2715146" cy="8478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4" descr="Logo of NJIT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53" b="28677"/>
          <a:stretch/>
        </p:blipFill>
        <p:spPr bwMode="auto">
          <a:xfrm>
            <a:off x="10282688" y="6008757"/>
            <a:ext cx="1837616" cy="8227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CA4AC2-3C70-6B87-5A6B-4F30E5F38E1B}"/>
              </a:ext>
            </a:extLst>
          </p:cNvPr>
          <p:cNvSpPr txBox="1"/>
          <p:nvPr/>
        </p:nvSpPr>
        <p:spPr>
          <a:xfrm>
            <a:off x="2988657" y="2761663"/>
            <a:ext cx="6121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/>
              <a:t>Pre-submission Webinar</a:t>
            </a:r>
          </a:p>
          <a:p>
            <a:pPr algn="ctr"/>
            <a:r>
              <a:rPr lang="en-US" sz="3600" b="1" dirty="0"/>
              <a:t>October 28, 2024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E6580944-3D3D-7056-DD50-2DE2AFC690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059" y="6155950"/>
            <a:ext cx="2454580" cy="627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6758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ECC8A-3A2B-CD84-B316-56228B9A5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642"/>
            <a:ext cx="10728960" cy="765323"/>
          </a:xfrm>
        </p:spPr>
        <p:txBody>
          <a:bodyPr>
            <a:normAutofit/>
          </a:bodyPr>
          <a:lstStyle/>
          <a:p>
            <a:r>
              <a:rPr lang="en-US" b="1" dirty="0">
                <a:latin typeface="+mn-lt"/>
              </a:rPr>
              <a:t>   Application Types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C6ACBD-2CD9-4E95-7EB1-130D5E59B7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530" y="1147102"/>
            <a:ext cx="11140440" cy="5441315"/>
          </a:xfrm>
        </p:spPr>
        <p:txBody>
          <a:bodyPr>
            <a:normAutofit/>
          </a:bodyPr>
          <a:lstStyle/>
          <a:p>
            <a:pPr marL="0" marR="660400" lv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effectLst/>
                <a:ea typeface="Times New Roman" panose="02020603050405020304" pitchFamily="18" charset="0"/>
              </a:rPr>
              <a:t>Valued Partner Projects</a:t>
            </a:r>
            <a:r>
              <a:rPr lang="en-US" sz="3600" spc="-80" dirty="0">
                <a:effectLst/>
                <a:ea typeface="Times New Roman" panose="02020603050405020304" pitchFamily="18" charset="0"/>
              </a:rPr>
              <a:t> </a:t>
            </a:r>
          </a:p>
          <a:p>
            <a:pPr marL="800100" marR="660400" lvl="1" indent="-342900" algn="just">
              <a:spcBef>
                <a:spcPts val="0"/>
              </a:spcBef>
              <a:buFont typeface="Symbol" pitchFamily="2" charset="2"/>
              <a:buChar char=""/>
            </a:pPr>
            <a:r>
              <a:rPr lang="en-US" sz="3200" dirty="0">
                <a:ea typeface="Times New Roman" panose="02020603050405020304" pitchFamily="18" charset="0"/>
              </a:rPr>
              <a:t>S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upport</a:t>
            </a:r>
            <a:r>
              <a:rPr lang="en-US" sz="3200" spc="-75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team</a:t>
            </a:r>
            <a:r>
              <a:rPr lang="en-US" sz="3200" spc="-8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research</a:t>
            </a:r>
            <a:r>
              <a:rPr lang="en-US" sz="3200" spc="-75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and</a:t>
            </a:r>
            <a:r>
              <a:rPr lang="en-US" sz="3200" spc="-75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build</a:t>
            </a:r>
            <a:r>
              <a:rPr lang="en-US" sz="3200" spc="-8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liaisons</a:t>
            </a:r>
            <a:r>
              <a:rPr lang="en-US" sz="3200" spc="-75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with</a:t>
            </a:r>
            <a:r>
              <a:rPr lang="en-US" sz="3200" spc="-8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key</a:t>
            </a:r>
            <a:r>
              <a:rPr lang="en-US" sz="3200" spc="-75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partners</a:t>
            </a:r>
            <a:r>
              <a:rPr lang="en-US" sz="3200" spc="-75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in</a:t>
            </a:r>
            <a:r>
              <a:rPr lang="en-US" sz="3200" spc="-8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industry,</a:t>
            </a:r>
            <a:r>
              <a:rPr lang="en-US" sz="3200" spc="-75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government,</a:t>
            </a:r>
            <a:r>
              <a:rPr lang="en-US" sz="3200" spc="-8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non-profits, other</a:t>
            </a:r>
            <a:r>
              <a:rPr lang="en-US" sz="3200" spc="-3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CTSAs,</a:t>
            </a:r>
            <a:r>
              <a:rPr lang="en-US" sz="3200" spc="-3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and/or</a:t>
            </a:r>
            <a:r>
              <a:rPr lang="en-US" sz="3200" spc="-25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insurance</a:t>
            </a:r>
            <a:r>
              <a:rPr lang="en-US" sz="3200" spc="-3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companies.</a:t>
            </a:r>
            <a:r>
              <a:rPr lang="en-US" sz="3200" spc="-30" dirty="0">
                <a:effectLst/>
                <a:ea typeface="Times New Roman" panose="02020603050405020304" pitchFamily="18" charset="0"/>
              </a:rPr>
              <a:t> </a:t>
            </a:r>
          </a:p>
          <a:p>
            <a:pPr marL="800100" marR="660400" lvl="1" indent="-342900" algn="just">
              <a:spcBef>
                <a:spcPts val="0"/>
              </a:spcBef>
              <a:buFont typeface="Symbol" pitchFamily="2" charset="2"/>
              <a:buChar char=""/>
            </a:pPr>
            <a:endParaRPr lang="en-US" sz="2000" spc="-30" dirty="0">
              <a:effectLst/>
              <a:ea typeface="Times New Roman" panose="02020603050405020304" pitchFamily="18" charset="0"/>
            </a:endParaRPr>
          </a:p>
          <a:p>
            <a:pPr marL="800100" marR="660400" lvl="1" indent="-342900" algn="just">
              <a:spcBef>
                <a:spcPts val="0"/>
              </a:spcBef>
              <a:buFont typeface="Symbol" pitchFamily="2" charset="2"/>
              <a:buChar char=""/>
            </a:pPr>
            <a:r>
              <a:rPr lang="en-US" sz="3200" dirty="0">
                <a:ea typeface="Times New Roman" panose="02020603050405020304" pitchFamily="18" charset="0"/>
              </a:rPr>
              <a:t>M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ust</a:t>
            </a:r>
            <a:r>
              <a:rPr lang="en-US" sz="3200" spc="-3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leverage</a:t>
            </a:r>
            <a:r>
              <a:rPr lang="en-US" sz="3200" spc="-30" dirty="0">
                <a:effectLst/>
                <a:ea typeface="Times New Roman" panose="02020603050405020304" pitchFamily="18" charset="0"/>
              </a:rPr>
              <a:t> institutional 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support</a:t>
            </a:r>
            <a:r>
              <a:rPr lang="en-US" sz="3200" spc="-25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with</a:t>
            </a:r>
            <a:r>
              <a:rPr lang="en-US" sz="3200" spc="-3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partner</a:t>
            </a:r>
            <a:r>
              <a:rPr lang="en-US" sz="3200" spc="-3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in-kind services or funding. </a:t>
            </a:r>
          </a:p>
          <a:p>
            <a:pPr marL="800100" marR="660400" lvl="1" indent="-342900" algn="just">
              <a:spcBef>
                <a:spcPts val="0"/>
              </a:spcBef>
              <a:buFont typeface="Symbol" pitchFamily="2" charset="2"/>
              <a:buChar char=""/>
            </a:pPr>
            <a:endParaRPr lang="en-US" sz="2000" dirty="0">
              <a:effectLst/>
              <a:ea typeface="Times New Roman" panose="02020603050405020304" pitchFamily="18" charset="0"/>
            </a:endParaRPr>
          </a:p>
          <a:p>
            <a:pPr marL="800100" marR="660400" lvl="1" indent="-342900" algn="just">
              <a:spcBef>
                <a:spcPts val="0"/>
              </a:spcBef>
              <a:buFont typeface="Symbol" pitchFamily="2" charset="2"/>
              <a:buChar char=""/>
            </a:pPr>
            <a:r>
              <a:rPr lang="en-US" sz="3200" dirty="0">
                <a:effectLst/>
                <a:ea typeface="Times New Roman" panose="02020603050405020304" pitchFamily="18" charset="0"/>
              </a:rPr>
              <a:t>Proposals must include a detailed description of the in-kind support and a letter of support from the partner organization. 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0476269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89913-84D4-B2FD-7243-BAFC55C02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432"/>
            <a:ext cx="10989652" cy="873796"/>
          </a:xfrm>
        </p:spPr>
        <p:txBody>
          <a:bodyPr/>
          <a:lstStyle/>
          <a:p>
            <a:r>
              <a:rPr lang="en-US" b="1" dirty="0">
                <a:latin typeface="+mn-lt"/>
              </a:rPr>
              <a:t>   Budget and Project Length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66A703-952D-13BC-40FF-8DC80221EE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3749"/>
            <a:ext cx="11025554" cy="4713923"/>
          </a:xfrm>
        </p:spPr>
        <p:txBody>
          <a:bodyPr>
            <a:noAutofit/>
          </a:bodyPr>
          <a:lstStyle/>
          <a:p>
            <a:pPr marL="457200" marR="660400" lvl="1" indent="-457200" algn="just">
              <a:spcBef>
                <a:spcPts val="15"/>
              </a:spcBef>
              <a:buSzPct val="100000"/>
            </a:pPr>
            <a:r>
              <a:rPr lang="en-US" sz="2800" spc="-5" dirty="0">
                <a:effectLst/>
                <a:ea typeface="Times New Roman" panose="02020603050405020304" pitchFamily="18" charset="0"/>
              </a:rPr>
              <a:t>Proposals from Princeton and Rutgers may request between $50,000 and $100,000; NJIT proposals may request $50,000. Collaborative proposals between institutions may request no more than $100,000.</a:t>
            </a:r>
          </a:p>
          <a:p>
            <a:pPr marL="457200" marR="660400" lvl="1" indent="-457200" algn="just">
              <a:spcBef>
                <a:spcPts val="15"/>
              </a:spcBef>
              <a:buSzPct val="100000"/>
            </a:pPr>
            <a:endParaRPr lang="en-US" sz="1050" spc="-5" dirty="0">
              <a:effectLst/>
              <a:ea typeface="Times New Roman" panose="02020603050405020304" pitchFamily="18" charset="0"/>
            </a:endParaRPr>
          </a:p>
          <a:p>
            <a:pPr marL="471487" marR="660400" lvl="1" indent="-457200" algn="just">
              <a:spcBef>
                <a:spcPts val="15"/>
              </a:spcBef>
              <a:buSzPct val="100000"/>
            </a:pPr>
            <a:r>
              <a:rPr lang="en-US" sz="2800" spc="-5" dirty="0">
                <a:effectLst/>
                <a:ea typeface="Times New Roman" panose="02020603050405020304" pitchFamily="18" charset="0"/>
              </a:rPr>
              <a:t>Awarded budget may be reduced based on the number of highly meritorious proposals.</a:t>
            </a:r>
            <a:endParaRPr lang="en-US" sz="2800" dirty="0"/>
          </a:p>
          <a:p>
            <a:pPr>
              <a:tabLst>
                <a:tab pos="5715000" algn="l"/>
              </a:tabLst>
            </a:pPr>
            <a:r>
              <a:rPr lang="en-US" dirty="0"/>
              <a:t>   Project Duration: 12 months</a:t>
            </a:r>
          </a:p>
          <a:p>
            <a:pPr>
              <a:tabLst>
                <a:tab pos="5715000" algn="l"/>
              </a:tabLst>
            </a:pPr>
            <a:r>
              <a:rPr lang="en-US" dirty="0"/>
              <a:t>   Start-date:</a:t>
            </a:r>
          </a:p>
          <a:p>
            <a:pPr marL="342900" lvl="1" indent="-342900">
              <a:tabLst>
                <a:tab pos="5715000" algn="l"/>
              </a:tabLst>
            </a:pPr>
            <a:r>
              <a:rPr lang="en-US" sz="2800" dirty="0"/>
              <a:t> Depends on regulatory review/approval requirement</a:t>
            </a:r>
          </a:p>
          <a:p>
            <a:pPr>
              <a:lnSpc>
                <a:spcPct val="100000"/>
              </a:lnSpc>
              <a:tabLst>
                <a:tab pos="5715000" algn="l"/>
              </a:tabLst>
            </a:pPr>
            <a:r>
              <a:rPr lang="en-US" dirty="0">
                <a:solidFill>
                  <a:srgbClr val="333333"/>
                </a:solidFill>
                <a:effectLst/>
                <a:ea typeface="Calibri" panose="020F0502020204030204" pitchFamily="34" charset="0"/>
              </a:rPr>
              <a:t> One no cost extension will be allowed for this program with sufficient                                </a:t>
            </a:r>
            <a:r>
              <a:rPr lang="en-US" dirty="0">
                <a:solidFill>
                  <a:srgbClr val="333333"/>
                </a:solidFill>
                <a:ea typeface="Calibri" panose="020F0502020204030204" pitchFamily="34" charset="0"/>
              </a:rPr>
              <a:t>    </a:t>
            </a:r>
            <a:r>
              <a:rPr lang="en-US" dirty="0">
                <a:solidFill>
                  <a:srgbClr val="333333"/>
                </a:solidFill>
                <a:effectLst/>
                <a:ea typeface="Calibri" panose="020F0502020204030204" pitchFamily="34" charset="0"/>
              </a:rPr>
              <a:t>  justification</a:t>
            </a:r>
            <a:endParaRPr lang="en-US" dirty="0">
              <a:effectLst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544084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FF5C4-A48F-1299-CC2C-875008B36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802815" cy="833718"/>
          </a:xfrm>
        </p:spPr>
        <p:txBody>
          <a:bodyPr/>
          <a:lstStyle/>
          <a:p>
            <a:r>
              <a:rPr lang="en-US" b="1" dirty="0">
                <a:latin typeface="+mn-lt"/>
              </a:rPr>
              <a:t>   PI/Co-PI Eligibility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493ECD-570C-F2D4-98C6-8E284AC3ED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58240"/>
            <a:ext cx="10515600" cy="5493283"/>
          </a:xfrm>
        </p:spPr>
        <p:txBody>
          <a:bodyPr>
            <a:normAutofit lnSpcReduction="10000"/>
          </a:bodyPr>
          <a:lstStyle/>
          <a:p>
            <a:r>
              <a:rPr lang="en-US" sz="24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B</a:t>
            </a:r>
            <a:r>
              <a:rPr lang="en-US" sz="2400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 well suited to the project</a:t>
            </a:r>
          </a:p>
          <a:p>
            <a:r>
              <a:rPr lang="en-US" sz="24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</a:t>
            </a:r>
            <a:r>
              <a:rPr lang="en-US" sz="2400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 devote sufficient effort to complete the proposed aims</a:t>
            </a:r>
          </a:p>
          <a:p>
            <a:r>
              <a:rPr lang="en-US" sz="24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</a:t>
            </a:r>
            <a:r>
              <a:rPr lang="en-US" sz="2400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ppropriate experience and training to lead this project</a:t>
            </a:r>
          </a:p>
          <a:p>
            <a:r>
              <a:rPr lang="en-US" sz="24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</a:t>
            </a:r>
            <a:r>
              <a:rPr lang="en-US" sz="2400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emonstrated an ongoing record of accomplishments in their field(s). </a:t>
            </a:r>
          </a:p>
          <a:p>
            <a:r>
              <a:rPr lang="en-US" sz="2400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If the project is collaborative or multi-PD/PI, the investigators should have complementary and integrated expertise </a:t>
            </a:r>
          </a:p>
          <a:p>
            <a:r>
              <a:rPr lang="en-US" sz="2400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PI(s) must: </a:t>
            </a:r>
          </a:p>
          <a:p>
            <a:pPr lvl="1">
              <a:buSzPct val="85000"/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H</a:t>
            </a:r>
            <a:r>
              <a:rPr lang="en-US" sz="1800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ave a primary affiliation with the sponsoring institutions (Rutgers, Princeton, and NJIT)</a:t>
            </a:r>
          </a:p>
          <a:p>
            <a:pPr lvl="1">
              <a:buSzPct val="85000"/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H</a:t>
            </a:r>
            <a:r>
              <a:rPr lang="en-US" sz="1800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old a faculty or equivalent position</a:t>
            </a:r>
          </a:p>
          <a:p>
            <a:pPr lvl="1">
              <a:buSzPct val="85000"/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RWJ Barnabas Health investigators may serve as Co-I’s</a:t>
            </a:r>
          </a:p>
          <a:p>
            <a:pPr lvl="1">
              <a:buSzPct val="85000"/>
              <a:buFont typeface="Courier New" panose="02070309020205020404" pitchFamily="49" charset="0"/>
              <a:buChar char="o"/>
            </a:pPr>
            <a:r>
              <a:rPr lang="en-US" sz="1800" b="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Postdoctoral fellows, residents, and clinical fellows may serve as Co-I’s, provided their mentors are from one of the </a:t>
            </a:r>
            <a:r>
              <a:rPr lang="en-US" sz="1800" dirty="0">
                <a:latin typeface="Calibri" panose="020F0502020204030204" pitchFamily="34" charset="0"/>
                <a:ea typeface="Times New Roman" panose="02020603050405020304" pitchFamily="18" charset="0"/>
              </a:rPr>
              <a:t>three sponsoring</a:t>
            </a:r>
            <a:r>
              <a:rPr lang="en-US" sz="1800" b="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institutions. </a:t>
            </a:r>
            <a:endParaRPr lang="en-US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PIs/Co-PIs are limited to one application per cycle. </a:t>
            </a:r>
          </a:p>
          <a:p>
            <a:pPr lvl="1">
              <a:buSzPct val="85000"/>
              <a:buFont typeface="Courier New" panose="02070309020205020404" pitchFamily="49" charset="0"/>
              <a:buChar char="o"/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sole exception is clinicians who may have a specific expertise or patient populations that maybe relevant to more than one proposal. Eligibility for this exception should be clearly described in both the LOI and the</a:t>
            </a:r>
            <a:r>
              <a:rPr lang="en-US" sz="1800" kern="100" spc="-4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application.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05716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2893B-A2B7-A648-A773-F02D94B41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55724" cy="770965"/>
          </a:xfrm>
        </p:spPr>
        <p:txBody>
          <a:bodyPr/>
          <a:lstStyle/>
          <a:p>
            <a:r>
              <a:rPr lang="en-US" b="1" dirty="0">
                <a:latin typeface="+mn-lt"/>
              </a:rPr>
              <a:t>   Application Process: Letter of Intent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0E6908-4D67-9040-9F0F-3873C31B2A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4223" y="1065587"/>
            <a:ext cx="11227777" cy="5403484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Required</a:t>
            </a:r>
            <a:r>
              <a:rPr lang="en-US" b="1" dirty="0"/>
              <a:t> </a:t>
            </a:r>
          </a:p>
          <a:p>
            <a:r>
              <a:rPr lang="en-US" dirty="0"/>
              <a:t>Due November 4, 2024 (by midnight)</a:t>
            </a:r>
          </a:p>
          <a:p>
            <a:pPr marL="753110" marR="0">
              <a:lnSpc>
                <a:spcPts val="1605"/>
              </a:lnSpc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 marL="806450" marR="0" indent="-342900">
              <a:lnSpc>
                <a:spcPts val="1605"/>
              </a:lnSpc>
              <a:spcBef>
                <a:spcPts val="0"/>
              </a:spcBef>
              <a:spcAft>
                <a:spcPts val="0"/>
              </a:spcAft>
              <a:buSzPct val="85000"/>
              <a:buFont typeface="Wingdings" panose="05000000000000000000" pitchFamily="2" charset="2"/>
              <a:buChar char="Ø"/>
            </a:pPr>
            <a:r>
              <a:rPr lang="en-US" sz="2400" dirty="0"/>
              <a:t>LOI Form available at: </a:t>
            </a:r>
            <a:r>
              <a:rPr lang="en-US" sz="22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https://redcap.rwjms.rutgers.edu/surveys/?s=RKJ9HNWX9M34CFAR</a:t>
            </a:r>
            <a:r>
              <a:rPr lang="en-US" sz="22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1500" dirty="0">
                <a:effectLst/>
              </a:rPr>
              <a:t> </a:t>
            </a:r>
            <a:endParaRPr lang="en-US" sz="2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 err="1"/>
              <a:t>REDCap</a:t>
            </a:r>
            <a:r>
              <a:rPr lang="en-US" dirty="0"/>
              <a:t> Form: Title, Co-PIs, Draft Abstract, and Draft Specific Aims</a:t>
            </a:r>
          </a:p>
          <a:p>
            <a:r>
              <a:rPr lang="en-US" dirty="0"/>
              <a:t>Purpose: </a:t>
            </a:r>
          </a:p>
          <a:p>
            <a:pPr lvl="1">
              <a:buSzPct val="85000"/>
              <a:buFont typeface="Wingdings" panose="05000000000000000000" pitchFamily="2" charset="2"/>
              <a:buChar char="Ø"/>
            </a:pPr>
            <a:r>
              <a:rPr lang="en-US" dirty="0"/>
              <a:t>Ensure match between RFA and project</a:t>
            </a:r>
          </a:p>
          <a:p>
            <a:pPr lvl="2">
              <a:buSzPct val="85000"/>
              <a:buFont typeface="Courier New" panose="02070309020205020404" pitchFamily="49" charset="0"/>
              <a:buChar char="o"/>
            </a:pPr>
            <a:r>
              <a:rPr lang="en-US" sz="2400" dirty="0"/>
              <a:t>Specifically ensure responsiveness as Translational Science and not Translational Research</a:t>
            </a:r>
          </a:p>
          <a:p>
            <a:pPr lvl="1">
              <a:buSzPct val="85000"/>
              <a:buFont typeface="Wingdings" panose="05000000000000000000" pitchFamily="2" charset="2"/>
              <a:buChar char="Ø"/>
            </a:pPr>
            <a:r>
              <a:rPr lang="en-US" dirty="0"/>
              <a:t>Assess competitiveness</a:t>
            </a:r>
          </a:p>
          <a:p>
            <a:pPr lvl="1">
              <a:buSzPct val="85000"/>
              <a:buFont typeface="Wingdings" panose="05000000000000000000" pitchFamily="2" charset="2"/>
              <a:buChar char="Ø"/>
            </a:pPr>
            <a:r>
              <a:rPr lang="en-US" dirty="0"/>
              <a:t>Allow leaders to start matching reviewers to projects</a:t>
            </a:r>
          </a:p>
          <a:p>
            <a:r>
              <a:rPr lang="en-US" dirty="0"/>
              <a:t>Institutional sign-off: Not required for LOI</a:t>
            </a:r>
          </a:p>
          <a:p>
            <a:r>
              <a:rPr lang="en-US" dirty="0"/>
              <a:t>Notification by November 8</a:t>
            </a:r>
            <a:r>
              <a:rPr lang="en-US" baseline="30000" dirty="0"/>
              <a:t>th</a:t>
            </a:r>
            <a:r>
              <a:rPr lang="en-US" dirty="0"/>
              <a:t> if deemed eligible or not</a:t>
            </a:r>
          </a:p>
          <a:p>
            <a:r>
              <a:rPr lang="en-US" dirty="0"/>
              <a:t>Applicants receives a link to begin application process</a:t>
            </a:r>
          </a:p>
          <a:p>
            <a:pPr lvl="1"/>
            <a:endParaRPr lang="en-US" dirty="0"/>
          </a:p>
          <a:p>
            <a:endParaRPr lang="en-US" dirty="0"/>
          </a:p>
          <a:p>
            <a:pPr marL="0" lv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91375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D233F-F990-0A3C-1959-7206808CA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791093" cy="753035"/>
          </a:xfrm>
        </p:spPr>
        <p:txBody>
          <a:bodyPr/>
          <a:lstStyle/>
          <a:p>
            <a:r>
              <a:rPr lang="en-US" b="1" dirty="0">
                <a:latin typeface="+mn-lt"/>
              </a:rPr>
              <a:t>   Application Components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7307A4-326A-1D94-27E1-ED5C15097B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47134"/>
            <a:ext cx="10515600" cy="56819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Program Specific Form: </a:t>
            </a:r>
            <a:r>
              <a:rPr lang="en-US" dirty="0" err="1"/>
              <a:t>REDCap</a:t>
            </a:r>
            <a:r>
              <a:rPr lang="en-US" dirty="0"/>
              <a:t> link is sent to each applicant</a:t>
            </a:r>
          </a:p>
          <a:p>
            <a:pPr marL="0" indent="0">
              <a:buNone/>
            </a:pPr>
            <a:r>
              <a:rPr lang="en-US" dirty="0"/>
              <a:t>Abstract: up to ½ page</a:t>
            </a:r>
          </a:p>
          <a:p>
            <a:pPr marL="0" indent="0">
              <a:buNone/>
            </a:pPr>
            <a:r>
              <a:rPr lang="en-US" dirty="0"/>
              <a:t>Specific Aims: up to ½ page</a:t>
            </a:r>
          </a:p>
          <a:p>
            <a:pPr marL="0" indent="0">
              <a:buNone/>
            </a:pPr>
            <a:r>
              <a:rPr lang="en-US" dirty="0"/>
              <a:t>Research Strategy: up to 5 pages</a:t>
            </a:r>
          </a:p>
          <a:p>
            <a:pPr lvl="1"/>
            <a:r>
              <a:rPr lang="en-US" dirty="0"/>
              <a:t>Background/Preliminary Data (2 pages)</a:t>
            </a:r>
          </a:p>
          <a:p>
            <a:pPr lvl="1"/>
            <a:r>
              <a:rPr lang="en-US" dirty="0"/>
              <a:t>Research Plan (3 pages)</a:t>
            </a:r>
          </a:p>
          <a:p>
            <a:pPr lvl="2">
              <a:buSzPct val="85000"/>
              <a:buFont typeface="Courier New" panose="02070309020205020404" pitchFamily="49" charset="0"/>
              <a:buChar char="o"/>
            </a:pPr>
            <a:r>
              <a:rPr lang="en-US" dirty="0"/>
              <a:t>Objective</a:t>
            </a:r>
          </a:p>
          <a:p>
            <a:pPr lvl="2">
              <a:buSzPct val="85000"/>
              <a:buFont typeface="Courier New" panose="02070309020205020404" pitchFamily="49" charset="0"/>
              <a:buChar char="o"/>
            </a:pPr>
            <a:r>
              <a:rPr lang="en-US" dirty="0"/>
              <a:t>Approach</a:t>
            </a:r>
          </a:p>
          <a:p>
            <a:pPr lvl="2">
              <a:buSzPct val="85000"/>
              <a:buFont typeface="Courier New" panose="02070309020205020404" pitchFamily="49" charset="0"/>
              <a:buChar char="o"/>
            </a:pPr>
            <a:r>
              <a:rPr lang="en-US" dirty="0"/>
              <a:t>Milestones </a:t>
            </a:r>
          </a:p>
          <a:p>
            <a:pPr lvl="2">
              <a:buSzPct val="85000"/>
              <a:buFont typeface="Courier New" panose="02070309020205020404" pitchFamily="49" charset="0"/>
              <a:buChar char="o"/>
            </a:pPr>
            <a:r>
              <a:rPr lang="en-US" dirty="0"/>
              <a:t>Deliverables</a:t>
            </a:r>
          </a:p>
          <a:p>
            <a:pPr lvl="2">
              <a:buSzPct val="85000"/>
              <a:buFont typeface="Courier New" panose="02070309020205020404" pitchFamily="49" charset="0"/>
              <a:buChar char="o"/>
            </a:pPr>
            <a:r>
              <a:rPr lang="en-US" dirty="0"/>
              <a:t>Anticipated Impact</a:t>
            </a:r>
          </a:p>
          <a:p>
            <a:pPr marL="0" indent="0">
              <a:buNone/>
            </a:pPr>
            <a:r>
              <a:rPr lang="en-US" dirty="0"/>
              <a:t>How will the project lead to independent funding: up to 1 page</a:t>
            </a:r>
          </a:p>
          <a:p>
            <a:pPr marL="0" indent="0">
              <a:buNone/>
            </a:pPr>
            <a:r>
              <a:rPr lang="en-US" dirty="0"/>
              <a:t>Project Timeline by Month: up to 1 page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44801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A4C24-B8A3-97E8-B810-5F1766E87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1060723" cy="806824"/>
          </a:xfrm>
        </p:spPr>
        <p:txBody>
          <a:bodyPr/>
          <a:lstStyle/>
          <a:p>
            <a:r>
              <a:rPr lang="en-US" b="1" dirty="0">
                <a:latin typeface="+mn-lt"/>
              </a:rPr>
              <a:t>   Application Components, cont.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0AE67C-4839-EE29-4EED-4E42C00E73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7492" y="1253331"/>
            <a:ext cx="10515600" cy="435133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References</a:t>
            </a:r>
          </a:p>
          <a:p>
            <a:pPr>
              <a:lnSpc>
                <a:spcPct val="150000"/>
              </a:lnSpc>
            </a:pPr>
            <a:r>
              <a:rPr lang="en-US" dirty="0"/>
              <a:t>Other Support Information for Co-</a:t>
            </a:r>
            <a:r>
              <a:rPr lang="en-US" dirty="0" err="1"/>
              <a:t>Pis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dirty="0"/>
              <a:t>Detailed Budget</a:t>
            </a:r>
          </a:p>
          <a:p>
            <a:pPr>
              <a:lnSpc>
                <a:spcPct val="150000"/>
              </a:lnSpc>
            </a:pPr>
            <a:r>
              <a:rPr lang="en-US" dirty="0"/>
              <a:t>NIH </a:t>
            </a:r>
            <a:r>
              <a:rPr lang="en-US" dirty="0" err="1"/>
              <a:t>Biosketch</a:t>
            </a:r>
            <a:r>
              <a:rPr lang="en-US" dirty="0"/>
              <a:t> for Co-PIs and Key Personnel</a:t>
            </a:r>
          </a:p>
          <a:p>
            <a:pPr>
              <a:lnSpc>
                <a:spcPct val="150000"/>
              </a:lnSpc>
            </a:pPr>
            <a:r>
              <a:rPr lang="en-US" dirty="0"/>
              <a:t>Letters of Support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02984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2893B-A2B7-A648-A773-F02D94B41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1999" cy="808892"/>
          </a:xfrm>
        </p:spPr>
        <p:txBody>
          <a:bodyPr/>
          <a:lstStyle/>
          <a:p>
            <a:r>
              <a:rPr lang="en-US" b="1" dirty="0">
                <a:latin typeface="+mn-lt"/>
              </a:rPr>
              <a:t>   Application Review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0E6908-4D67-9040-9F0F-3873C31B2A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1277" y="1128439"/>
            <a:ext cx="10515600" cy="51199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Due: December 13</a:t>
            </a:r>
            <a:r>
              <a:rPr lang="en-US" sz="3200" baseline="30000" dirty="0"/>
              <a:t>th</a:t>
            </a:r>
            <a:r>
              <a:rPr lang="en-US" sz="3200" dirty="0"/>
              <a:t> 2024 (5:00 pm) </a:t>
            </a:r>
          </a:p>
          <a:p>
            <a:pPr marL="0" indent="0">
              <a:buNone/>
            </a:pPr>
            <a:r>
              <a:rPr lang="en-US" sz="3200" dirty="0"/>
              <a:t>Levels of Review:</a:t>
            </a:r>
          </a:p>
          <a:p>
            <a:pPr lvl="1"/>
            <a:r>
              <a:rPr lang="en-US" sz="2800" dirty="0"/>
              <a:t>Administrative Review</a:t>
            </a:r>
          </a:p>
          <a:p>
            <a:pPr lvl="1"/>
            <a:r>
              <a:rPr lang="en-US" sz="2800" dirty="0"/>
              <a:t>Initial Review:</a:t>
            </a:r>
          </a:p>
          <a:p>
            <a:pPr lvl="2">
              <a:buSzPct val="85000"/>
              <a:buFont typeface="Courier New" panose="02070309020205020404" pitchFamily="49" charset="0"/>
              <a:buChar char="o"/>
            </a:pPr>
            <a:r>
              <a:rPr lang="en-US" sz="2400" dirty="0"/>
              <a:t>Reviewers selected from: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en-US" sz="2000" dirty="0"/>
              <a:t>Academy of Mentors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en-US" sz="2000" dirty="0"/>
              <a:t>Previous pilot awardees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en-US" sz="2000" dirty="0"/>
              <a:t>Prominent scientists in the field</a:t>
            </a:r>
          </a:p>
          <a:p>
            <a:pPr lvl="1"/>
            <a:r>
              <a:rPr lang="en-US" sz="2800" dirty="0"/>
              <a:t>Review by the Primary Review Committee</a:t>
            </a:r>
          </a:p>
          <a:p>
            <a:pPr lvl="1"/>
            <a:r>
              <a:rPr lang="en-US" sz="2800" dirty="0"/>
              <a:t>Final review and funding decision will be made by the </a:t>
            </a:r>
            <a:r>
              <a:rPr lang="en-US" sz="2800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Executive Committee of Co-Leads from the Alliance partners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967002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2893B-A2B7-A648-A773-F02D94B41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720754" cy="713398"/>
          </a:xfrm>
        </p:spPr>
        <p:txBody>
          <a:bodyPr/>
          <a:lstStyle/>
          <a:p>
            <a:r>
              <a:rPr lang="en-US" b="1" dirty="0">
                <a:latin typeface="+mn-lt"/>
              </a:rPr>
              <a:t>   Review Criteria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0E6908-4D67-9040-9F0F-3873C31B2A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3707" y="1014464"/>
            <a:ext cx="10515600" cy="5995936"/>
          </a:xfrm>
        </p:spPr>
        <p:txBody>
          <a:bodyPr>
            <a:normAutofit/>
          </a:bodyPr>
          <a:lstStyle/>
          <a:p>
            <a:pPr marL="692150" marR="0" lvl="1" indent="-23495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ct val="70000"/>
              <a:buFont typeface="Symbol" pitchFamily="2" charset="2"/>
              <a:buChar char=""/>
            </a:pPr>
            <a:r>
              <a:rPr lang="en-US" sz="2800" kern="100" dirty="0">
                <a:solidFill>
                  <a:srgbClr val="333333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Impact</a:t>
            </a:r>
            <a:endParaRPr lang="en-US" sz="28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92150" marR="0" lvl="1" indent="-23495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ct val="70000"/>
              <a:buFont typeface="Symbol" pitchFamily="2" charset="2"/>
              <a:buChar char=""/>
            </a:pPr>
            <a:r>
              <a:rPr lang="en-US" sz="2800" kern="100" dirty="0">
                <a:solidFill>
                  <a:srgbClr val="333333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Use of NJ ACTS </a:t>
            </a:r>
            <a:r>
              <a:rPr lang="en-US" sz="28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resources </a:t>
            </a:r>
          </a:p>
          <a:p>
            <a:pPr marL="692150" marR="0" lvl="1" indent="-23495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ct val="70000"/>
              <a:buFont typeface="Symbol" pitchFamily="2" charset="2"/>
              <a:buChar char=""/>
            </a:pPr>
            <a:r>
              <a:rPr lang="en-US" sz="2800" kern="100" dirty="0">
                <a:solidFill>
                  <a:srgbClr val="333333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Collaboration-building potential</a:t>
            </a:r>
          </a:p>
          <a:p>
            <a:pPr marL="692150" marR="0" lvl="1" indent="-23495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ct val="70000"/>
              <a:buFont typeface="Symbol" pitchFamily="2" charset="2"/>
              <a:buChar char=""/>
            </a:pPr>
            <a:r>
              <a:rPr lang="en-US" sz="2800" kern="100" dirty="0">
                <a:solidFill>
                  <a:srgbClr val="333333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P</a:t>
            </a:r>
            <a:r>
              <a:rPr lang="en-US" sz="2800" kern="0" dirty="0">
                <a:solidFill>
                  <a:srgbClr val="212529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otential to generate reproducible findings and high-quality</a:t>
            </a:r>
            <a:endParaRPr lang="en-US" sz="28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en-US" sz="2800" dirty="0"/>
              <a:t>Excellence of the science </a:t>
            </a:r>
          </a:p>
          <a:p>
            <a:pPr lvl="1"/>
            <a:r>
              <a:rPr lang="en-US" sz="2800" dirty="0"/>
              <a:t>Potential for translation</a:t>
            </a:r>
          </a:p>
          <a:p>
            <a:pPr lvl="1"/>
            <a:r>
              <a:rPr lang="en-US" sz="2800" dirty="0"/>
              <a:t>Likelihood of success</a:t>
            </a:r>
          </a:p>
          <a:p>
            <a:pPr lvl="1"/>
            <a:r>
              <a:rPr lang="en-US" sz="2800" dirty="0"/>
              <a:t>Use of RWJBH data, facilities or patients (requires RWJBH sign-off)</a:t>
            </a:r>
          </a:p>
          <a:p>
            <a:pPr lvl="1"/>
            <a:r>
              <a:rPr lang="en-US" sz="2800" dirty="0">
                <a:solidFill>
                  <a:srgbClr val="FF0000"/>
                </a:solidFill>
              </a:rPr>
              <a:t>Potential for:</a:t>
            </a:r>
          </a:p>
          <a:p>
            <a:pPr lvl="2">
              <a:buSzPct val="70000"/>
              <a:buFont typeface="Courier New" panose="02070309020205020404" pitchFamily="49" charset="0"/>
              <a:buChar char="o"/>
            </a:pPr>
            <a:r>
              <a:rPr lang="en-US" sz="2800" dirty="0">
                <a:solidFill>
                  <a:srgbClr val="FF0000"/>
                </a:solidFill>
              </a:rPr>
              <a:t>Publications</a:t>
            </a:r>
          </a:p>
          <a:p>
            <a:pPr lvl="2">
              <a:buSzPct val="70000"/>
              <a:buFont typeface="Courier New" panose="02070309020205020404" pitchFamily="49" charset="0"/>
              <a:buChar char="o"/>
            </a:pPr>
            <a:r>
              <a:rPr lang="en-US" sz="2800" dirty="0">
                <a:solidFill>
                  <a:srgbClr val="FF0000"/>
                </a:solidFill>
              </a:rPr>
              <a:t>NIH funding</a:t>
            </a:r>
          </a:p>
          <a:p>
            <a:pPr lvl="2">
              <a:buSzPct val="70000"/>
              <a:buFont typeface="Courier New" panose="02070309020205020404" pitchFamily="49" charset="0"/>
              <a:buChar char="o"/>
            </a:pPr>
            <a:r>
              <a:rPr lang="en-US" sz="2800" dirty="0">
                <a:solidFill>
                  <a:srgbClr val="FF0000"/>
                </a:solidFill>
              </a:rPr>
              <a:t>Adoption of outcomes by health system</a:t>
            </a:r>
            <a:endParaRPr lang="en-US" sz="2800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430176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2893B-A2B7-A648-A773-F02D94B41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424071"/>
            <a:ext cx="12191999" cy="549275"/>
          </a:xfrm>
        </p:spPr>
        <p:txBody>
          <a:bodyPr>
            <a:normAutofit fontScale="90000"/>
          </a:bodyPr>
          <a:lstStyle/>
          <a:p>
            <a:r>
              <a:rPr lang="en-US" sz="4900" b="1" dirty="0">
                <a:latin typeface="+mn-lt"/>
              </a:rPr>
              <a:t>   Application Process: Due December 13th</a:t>
            </a:r>
            <a:br>
              <a:rPr lang="en-US" sz="4900" b="1" dirty="0">
                <a:latin typeface="+mn-lt"/>
              </a:rPr>
            </a:br>
            <a:endParaRPr lang="en-US" b="1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0E6908-4D67-9040-9F0F-3873C31B2A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8556"/>
            <a:ext cx="10515600" cy="4915373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pPr marL="0" lv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8C4323BC-7EA3-AE45-888F-7C18898754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5224" y="1915725"/>
            <a:ext cx="1798702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917BD20B-C1D8-3540-3128-898C43061A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0288" y="1765867"/>
            <a:ext cx="18789310" cy="157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DD25F6BF-546D-0AC9-8CD4-BE909DF7B8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47776"/>
              </p:ext>
            </p:extLst>
          </p:nvPr>
        </p:nvGraphicFramePr>
        <p:xfrm>
          <a:off x="468923" y="807721"/>
          <a:ext cx="11265877" cy="5968222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8972350">
                  <a:extLst>
                    <a:ext uri="{9D8B030D-6E8A-4147-A177-3AD203B41FA5}">
                      <a16:colId xmlns:a16="http://schemas.microsoft.com/office/drawing/2014/main" val="3844461067"/>
                    </a:ext>
                  </a:extLst>
                </a:gridCol>
                <a:gridCol w="2293527">
                  <a:extLst>
                    <a:ext uri="{9D8B030D-6E8A-4147-A177-3AD203B41FA5}">
                      <a16:colId xmlns:a16="http://schemas.microsoft.com/office/drawing/2014/main" val="3792293725"/>
                    </a:ext>
                  </a:extLst>
                </a:gridCol>
              </a:tblGrid>
              <a:tr h="31830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5560" marR="0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Page Limits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76320097"/>
                  </a:ext>
                </a:extLst>
              </a:tr>
              <a:tr h="342847">
                <a:tc>
                  <a:txBody>
                    <a:bodyPr/>
                    <a:lstStyle/>
                    <a:p>
                      <a:pPr marL="71120" marR="0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Clinical and Translational Research Pilot Application Form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REDCap</a:t>
                      </a:r>
                      <a:r>
                        <a:rPr lang="en-US" sz="2000" dirty="0">
                          <a:effectLst/>
                        </a:rPr>
                        <a:t> Form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17221481"/>
                  </a:ext>
                </a:extLst>
              </a:tr>
              <a:tr h="28647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33219479"/>
                  </a:ext>
                </a:extLst>
              </a:tr>
              <a:tr h="318308">
                <a:tc>
                  <a:txBody>
                    <a:bodyPr/>
                    <a:lstStyle/>
                    <a:p>
                      <a:pPr marL="71120" marR="0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Additional elements to be submitted as a single PDF in this order: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097416464"/>
                  </a:ext>
                </a:extLst>
              </a:tr>
              <a:tr h="318308">
                <a:tc>
                  <a:txBody>
                    <a:bodyPr/>
                    <a:lstStyle/>
                    <a:p>
                      <a:pPr marL="71120" marR="0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Research Strategy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5560" marR="0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6 pages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939441729"/>
                  </a:ext>
                </a:extLst>
              </a:tr>
              <a:tr h="318308">
                <a:tc>
                  <a:txBody>
                    <a:bodyPr/>
                    <a:lstStyle/>
                    <a:p>
                      <a:pPr marL="457200" marR="0" lvl="0" indent="-171450">
                        <a:spcBef>
                          <a:spcPts val="5"/>
                        </a:spcBef>
                        <a:spcAft>
                          <a:spcPts val="0"/>
                        </a:spcAft>
                        <a:buSzPts val="1200"/>
                        <a:buFont typeface="Arial" panose="020B0604020202020204" pitchFamily="34" charset="0"/>
                        <a:buChar char="•"/>
                        <a:tabLst>
                          <a:tab pos="390525" algn="l"/>
                        </a:tabLst>
                      </a:pPr>
                      <a:r>
                        <a:rPr lang="en-US" sz="2000" spc="-5" dirty="0">
                          <a:effectLst/>
                        </a:rPr>
                        <a:t>Project</a:t>
                      </a:r>
                      <a:r>
                        <a:rPr lang="en-US" sz="2000" spc="-10" dirty="0">
                          <a:effectLst/>
                        </a:rPr>
                        <a:t> </a:t>
                      </a:r>
                      <a:r>
                        <a:rPr lang="en-US" sz="2000" spc="-5" dirty="0">
                          <a:effectLst/>
                        </a:rPr>
                        <a:t>Abstract</a:t>
                      </a:r>
                      <a:endParaRPr lang="en-US" sz="1800" spc="-5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 marR="0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Up to ½ page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110574579"/>
                  </a:ext>
                </a:extLst>
              </a:tr>
              <a:tr h="318308">
                <a:tc>
                  <a:txBody>
                    <a:bodyPr/>
                    <a:lstStyle/>
                    <a:p>
                      <a:pPr marL="457200" marR="0" lvl="0" indent="-171450">
                        <a:spcBef>
                          <a:spcPts val="5"/>
                        </a:spcBef>
                        <a:spcAft>
                          <a:spcPts val="0"/>
                        </a:spcAft>
                        <a:buSzPts val="1200"/>
                        <a:buFont typeface="Arial" panose="020B0604020202020204" pitchFamily="34" charset="0"/>
                        <a:buChar char="•"/>
                        <a:tabLst>
                          <a:tab pos="390525" algn="l"/>
                        </a:tabLst>
                      </a:pPr>
                      <a:r>
                        <a:rPr lang="en-US" sz="2000" spc="-5" dirty="0">
                          <a:effectLst/>
                        </a:rPr>
                        <a:t>Specific Aims (note: abstract/specific aims should equal 1</a:t>
                      </a:r>
                      <a:r>
                        <a:rPr lang="en-US" sz="2000" spc="-45" dirty="0">
                          <a:effectLst/>
                        </a:rPr>
                        <a:t> </a:t>
                      </a:r>
                      <a:r>
                        <a:rPr lang="en-US" sz="2000" spc="-5" dirty="0">
                          <a:effectLst/>
                        </a:rPr>
                        <a:t>page)</a:t>
                      </a:r>
                      <a:endParaRPr lang="en-US" sz="1800" spc="-5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 marR="0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Up to ½ page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748700586"/>
                  </a:ext>
                </a:extLst>
              </a:tr>
              <a:tr h="318308">
                <a:tc>
                  <a:txBody>
                    <a:bodyPr/>
                    <a:lstStyle/>
                    <a:p>
                      <a:pPr marL="457200" marR="0" lvl="0" indent="-171450">
                        <a:spcBef>
                          <a:spcPts val="5"/>
                        </a:spcBef>
                        <a:spcAft>
                          <a:spcPts val="0"/>
                        </a:spcAft>
                        <a:buSzPts val="1200"/>
                        <a:buFont typeface="Arial" panose="020B0604020202020204" pitchFamily="34" charset="0"/>
                        <a:buChar char="•"/>
                        <a:tabLst>
                          <a:tab pos="390525" algn="l"/>
                        </a:tabLst>
                      </a:pPr>
                      <a:r>
                        <a:rPr lang="en-US" sz="2000" spc="-5" dirty="0">
                          <a:effectLst/>
                        </a:rPr>
                        <a:t>Background/Preliminary Data</a:t>
                      </a:r>
                      <a:endParaRPr lang="en-US" sz="1800" spc="-5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0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Up to 2 pages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44240763"/>
                  </a:ext>
                </a:extLst>
              </a:tr>
              <a:tr h="318308">
                <a:tc>
                  <a:txBody>
                    <a:bodyPr/>
                    <a:lstStyle/>
                    <a:p>
                      <a:pPr marL="457200" marR="0" lvl="0" indent="-171450">
                        <a:spcBef>
                          <a:spcPts val="5"/>
                        </a:spcBef>
                        <a:spcAft>
                          <a:spcPts val="0"/>
                        </a:spcAft>
                        <a:buSzPts val="1200"/>
                        <a:buFont typeface="Arial" panose="020B0604020202020204" pitchFamily="34" charset="0"/>
                        <a:buChar char="•"/>
                        <a:tabLst>
                          <a:tab pos="390525" algn="l"/>
                        </a:tabLst>
                      </a:pPr>
                      <a:r>
                        <a:rPr lang="en-US" sz="2000" spc="-5" dirty="0">
                          <a:effectLst/>
                        </a:rPr>
                        <a:t>Research Plans</a:t>
                      </a:r>
                      <a:endParaRPr lang="en-US" sz="1800" spc="-5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0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Up to 3 pages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549431933"/>
                  </a:ext>
                </a:extLst>
              </a:tr>
              <a:tr h="318308">
                <a:tc>
                  <a:txBody>
                    <a:bodyPr/>
                    <a:lstStyle/>
                    <a:p>
                      <a:pPr marL="71120" marR="0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How will Pilot Program funding lead to independent or sustainable funding?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0">
                        <a:spcBef>
                          <a:spcPts val="655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Up to 1 page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749816267"/>
                  </a:ext>
                </a:extLst>
              </a:tr>
              <a:tr h="318308">
                <a:tc>
                  <a:txBody>
                    <a:bodyPr/>
                    <a:lstStyle/>
                    <a:p>
                      <a:pPr marL="71120" marR="0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Project Timeline by month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0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Up to 1 page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27848733"/>
                  </a:ext>
                </a:extLst>
              </a:tr>
              <a:tr h="318308">
                <a:tc>
                  <a:txBody>
                    <a:bodyPr/>
                    <a:lstStyle/>
                    <a:p>
                      <a:pPr marL="71120" marR="0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References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 marR="0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As needed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128063228"/>
                  </a:ext>
                </a:extLst>
              </a:tr>
              <a:tr h="318308">
                <a:tc>
                  <a:txBody>
                    <a:bodyPr/>
                    <a:lstStyle/>
                    <a:p>
                      <a:pPr marL="71120" marR="0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Other Support Information for Co-PIs (NIH Format)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 marR="0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As needed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354159575"/>
                  </a:ext>
                </a:extLst>
              </a:tr>
              <a:tr h="702929">
                <a:tc>
                  <a:txBody>
                    <a:bodyPr/>
                    <a:lstStyle/>
                    <a:p>
                      <a:pPr marL="0" marR="0"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</a:p>
                    <a:p>
                      <a:pPr marL="66675" marR="345440">
                        <a:lnSpc>
                          <a:spcPts val="14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Detailed Budget (NIH PHS 398): 1 for each participating institution and Budget Justification (1 for each participating institution), plus cumulative Budget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62230" indent="-3556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As needed for each PI/Institution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63446940"/>
                  </a:ext>
                </a:extLst>
              </a:tr>
              <a:tr h="318308">
                <a:tc>
                  <a:txBody>
                    <a:bodyPr/>
                    <a:lstStyle/>
                    <a:p>
                      <a:pPr marL="71120" marR="0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Co-PI’s NIH-formatted </a:t>
                      </a:r>
                      <a:r>
                        <a:rPr lang="en-US" sz="2000" dirty="0" err="1">
                          <a:effectLst/>
                        </a:rPr>
                        <a:t>biosketch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540" marR="0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Up to 5 pages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16514905"/>
                  </a:ext>
                </a:extLst>
              </a:tr>
              <a:tr h="318308">
                <a:tc>
                  <a:txBody>
                    <a:bodyPr/>
                    <a:lstStyle/>
                    <a:p>
                      <a:pPr marL="78740" marR="0">
                        <a:spcBef>
                          <a:spcPts val="655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Key personnel NIH formatted </a:t>
                      </a:r>
                      <a:r>
                        <a:rPr lang="en-US" sz="2000" dirty="0" err="1">
                          <a:effectLst/>
                        </a:rPr>
                        <a:t>biosketches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540" marR="0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Up to 5 pages each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46147764"/>
                  </a:ext>
                </a:extLst>
              </a:tr>
              <a:tr h="497965">
                <a:tc>
                  <a:txBody>
                    <a:bodyPr/>
                    <a:lstStyle/>
                    <a:p>
                      <a:pPr marL="71120" marR="0">
                        <a:spcBef>
                          <a:spcPts val="675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Letters of support from affiliates, partners, or others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9210" marR="0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Up to 1 page each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36124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449840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2893B-A2B7-A648-A773-F02D94B41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353800" cy="800287"/>
          </a:xfrm>
        </p:spPr>
        <p:txBody>
          <a:bodyPr>
            <a:normAutofit/>
          </a:bodyPr>
          <a:lstStyle/>
          <a:p>
            <a:r>
              <a:rPr lang="en-US" b="1" dirty="0">
                <a:latin typeface="+mn-lt"/>
              </a:rPr>
              <a:t>   Institutional</a:t>
            </a:r>
            <a:r>
              <a:rPr lang="en-US" b="1" dirty="0"/>
              <a:t> </a:t>
            </a:r>
            <a:r>
              <a:rPr lang="en-US" b="1" dirty="0">
                <a:latin typeface="+mn-lt"/>
              </a:rPr>
              <a:t>Sign-off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0E6908-4D67-9040-9F0F-3873C31B2A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71313"/>
            <a:ext cx="10515600" cy="4915373"/>
          </a:xfrm>
        </p:spPr>
        <p:txBody>
          <a:bodyPr>
            <a:normAutofit/>
          </a:bodyPr>
          <a:lstStyle/>
          <a:p>
            <a:pPr marL="233363" lvl="1" indent="0">
              <a:buNone/>
            </a:pPr>
            <a:r>
              <a:rPr lang="en-US" sz="4000" dirty="0"/>
              <a:t>LOI:</a:t>
            </a:r>
          </a:p>
          <a:p>
            <a:pPr lvl="2"/>
            <a:r>
              <a:rPr lang="en-US" sz="3600" dirty="0"/>
              <a:t>Not required for LOI</a:t>
            </a:r>
          </a:p>
          <a:p>
            <a:pPr lvl="2"/>
            <a:endParaRPr lang="en-US" sz="1600" dirty="0"/>
          </a:p>
          <a:p>
            <a:pPr marL="233363" lvl="1" indent="0">
              <a:buNone/>
            </a:pPr>
            <a:r>
              <a:rPr lang="en-US" sz="4000" dirty="0"/>
              <a:t>Application: </a:t>
            </a:r>
          </a:p>
          <a:p>
            <a:pPr lvl="2"/>
            <a:r>
              <a:rPr lang="en-US" sz="3600" dirty="0"/>
              <a:t>Depends on institutional requirements</a:t>
            </a:r>
          </a:p>
          <a:p>
            <a:pPr lvl="2"/>
            <a:r>
              <a:rPr lang="en-US" sz="3600" dirty="0"/>
              <a:t>See RFA for details</a:t>
            </a:r>
          </a:p>
          <a:p>
            <a:pPr lvl="2"/>
            <a:r>
              <a:rPr lang="en-US" sz="3600" dirty="0"/>
              <a:t>If collaborating across NJ ACTS affiliates or other entities, a separate budget and sign off is required</a:t>
            </a:r>
          </a:p>
          <a:p>
            <a:endParaRPr lang="en-US" dirty="0"/>
          </a:p>
          <a:p>
            <a:pPr marL="0" lv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1897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2893B-A2B7-A648-A773-F02D94B41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723" y="1885"/>
            <a:ext cx="12192000" cy="939410"/>
          </a:xfrm>
        </p:spPr>
        <p:txBody>
          <a:bodyPr/>
          <a:lstStyle/>
          <a:p>
            <a:pPr algn="ctr"/>
            <a:r>
              <a:rPr lang="en-US" b="1" dirty="0">
                <a:latin typeface="+mn-lt"/>
              </a:rPr>
              <a:t>Pilot Studies Co-Leads	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140FEF0-F1A6-5442-B6CC-880C110F46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80255" y="1502146"/>
            <a:ext cx="2563995" cy="237406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6BED9AE-1FF4-B24C-9937-891E92ABE3E1}"/>
              </a:ext>
            </a:extLst>
          </p:cNvPr>
          <p:cNvSpPr txBox="1"/>
          <p:nvPr/>
        </p:nvSpPr>
        <p:spPr>
          <a:xfrm>
            <a:off x="3355348" y="64947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A5B512-2169-FC44-9C0B-66F121D727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978" y="4169045"/>
            <a:ext cx="2178306" cy="22110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5ECB819-6753-3C48-8B1F-459BEE7209A2}"/>
              </a:ext>
            </a:extLst>
          </p:cNvPr>
          <p:cNvSpPr txBox="1"/>
          <p:nvPr/>
        </p:nvSpPr>
        <p:spPr>
          <a:xfrm>
            <a:off x="3142048" y="4706873"/>
            <a:ext cx="3234080" cy="7725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dirty="0"/>
              <a:t>Samuel Wang, PhD</a:t>
            </a:r>
          </a:p>
          <a:p>
            <a:r>
              <a:rPr lang="en-US" dirty="0"/>
              <a:t>Professor</a:t>
            </a:r>
            <a:br>
              <a:rPr lang="en-US" dirty="0"/>
            </a:br>
            <a:r>
              <a:rPr lang="en-US" dirty="0"/>
              <a:t>Princeton Neuroscience Institute </a:t>
            </a:r>
          </a:p>
          <a:p>
            <a:r>
              <a:rPr lang="en-US" dirty="0"/>
              <a:t>Princeton University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3B16C4-A872-1347-AD58-66D20035A759}"/>
              </a:ext>
            </a:extLst>
          </p:cNvPr>
          <p:cNvSpPr txBox="1"/>
          <p:nvPr/>
        </p:nvSpPr>
        <p:spPr>
          <a:xfrm>
            <a:off x="3132500" y="1504797"/>
            <a:ext cx="3562620" cy="6463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dirty="0"/>
              <a:t>Arnold </a:t>
            </a:r>
            <a:r>
              <a:rPr lang="en-US" dirty="0" err="1"/>
              <a:t>Rabson</a:t>
            </a:r>
            <a:r>
              <a:rPr lang="en-US" dirty="0"/>
              <a:t>, MD</a:t>
            </a:r>
          </a:p>
          <a:p>
            <a:r>
              <a:rPr lang="en-US" dirty="0"/>
              <a:t>Laura Gallagher Chair of Developmental Biology and</a:t>
            </a:r>
          </a:p>
          <a:p>
            <a:r>
              <a:rPr lang="en-US" dirty="0"/>
              <a:t>Director, The Child Health Institute of New Jersey and </a:t>
            </a:r>
          </a:p>
          <a:p>
            <a:r>
              <a:rPr lang="en-US" dirty="0"/>
              <a:t>Professor of Pharmacology; Pediatrics, and Pathology and Laboratory Medicine; </a:t>
            </a:r>
          </a:p>
          <a:p>
            <a:r>
              <a:rPr lang="en-US" dirty="0"/>
              <a:t>Rutgers Robert Wood Johnson Medical School </a:t>
            </a:r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9E2A6D-449C-724B-B916-12E89299AEC2}"/>
              </a:ext>
            </a:extLst>
          </p:cNvPr>
          <p:cNvSpPr txBox="1"/>
          <p:nvPr/>
        </p:nvSpPr>
        <p:spPr>
          <a:xfrm>
            <a:off x="7848776" y="20900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559E36C-665D-784F-9731-F8DD45EE1F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534" y="1448323"/>
            <a:ext cx="2020788" cy="261156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C3B79B4-F6F6-B74A-AEF2-29E96F77219A}"/>
              </a:ext>
            </a:extLst>
          </p:cNvPr>
          <p:cNvSpPr txBox="1"/>
          <p:nvPr/>
        </p:nvSpPr>
        <p:spPr>
          <a:xfrm>
            <a:off x="9187163" y="1511727"/>
            <a:ext cx="285957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Guiling (Grace) Wang, PhD</a:t>
            </a:r>
          </a:p>
          <a:p>
            <a:r>
              <a:rPr lang="en-US" dirty="0"/>
              <a:t>Professor</a:t>
            </a:r>
          </a:p>
          <a:p>
            <a:r>
              <a:rPr lang="en-US" dirty="0"/>
              <a:t>Associate Dean for Research</a:t>
            </a:r>
          </a:p>
          <a:p>
            <a:r>
              <a:rPr lang="en-US" dirty="0"/>
              <a:t>The Ying Wu College of Computing </a:t>
            </a:r>
          </a:p>
          <a:p>
            <a:r>
              <a:rPr lang="en-US" dirty="0"/>
              <a:t>New Jersey Institute of Technology 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ACD6EC-6D13-EA1B-C96B-877942B4FE27}"/>
              </a:ext>
            </a:extLst>
          </p:cNvPr>
          <p:cNvSpPr txBox="1"/>
          <p:nvPr/>
        </p:nvSpPr>
        <p:spPr>
          <a:xfrm>
            <a:off x="9187163" y="4337541"/>
            <a:ext cx="33175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Joseph Jaeger, DrPH, MPH</a:t>
            </a:r>
          </a:p>
          <a:p>
            <a:r>
              <a:rPr lang="en-US" dirty="0">
                <a:latin typeface="Calibri" panose="020F0502020204030204" pitchFamily="34" charset="0"/>
              </a:rPr>
              <a:t>Associate Vice President, Research</a:t>
            </a:r>
          </a:p>
          <a:p>
            <a:r>
              <a:rPr lang="en-US" dirty="0">
                <a:latin typeface="Calibri" panose="020F0502020204030204" pitchFamily="34" charset="0"/>
              </a:rPr>
              <a:t>Chief Academic Officer</a:t>
            </a:r>
          </a:p>
          <a:p>
            <a:r>
              <a:rPr lang="en-US" dirty="0">
                <a:latin typeface="Calibri" panose="020F0502020204030204" pitchFamily="34" charset="0"/>
              </a:rPr>
              <a:t>RWJ Barnabas Health</a:t>
            </a:r>
          </a:p>
          <a:p>
            <a:r>
              <a:rPr lang="en-US" dirty="0">
                <a:effectLst/>
              </a:rPr>
              <a:t> </a:t>
            </a:r>
            <a:endParaRPr lang="en-US" dirty="0"/>
          </a:p>
        </p:txBody>
      </p:sp>
      <p:pic>
        <p:nvPicPr>
          <p:cNvPr id="17" name="Picture 16" descr="A person in a suit and tie&#10;&#10;Description automatically generated">
            <a:extLst>
              <a:ext uri="{FF2B5EF4-FFF2-40B4-BE49-F238E27FC236}">
                <a16:creationId xmlns:a16="http://schemas.microsoft.com/office/drawing/2014/main" id="{DFBAA7CC-05E4-CB21-079C-48E401C066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932" y="4317489"/>
            <a:ext cx="1927426" cy="2323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1862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2893B-A2B7-A648-A773-F02D94B41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pPr algn="ctr"/>
            <a:r>
              <a:rPr lang="en-US" b="1" dirty="0">
                <a:latin typeface="+mn-lt"/>
              </a:rPr>
              <a:t>   When Will We Hear?</a:t>
            </a:r>
            <a:br>
              <a:rPr lang="en-US" b="1" dirty="0">
                <a:latin typeface="+mn-lt"/>
              </a:rPr>
            </a:br>
            <a:r>
              <a:rPr lang="en-US" b="1" dirty="0">
                <a:latin typeface="+mn-lt"/>
              </a:rPr>
              <a:t>   How Soon Can We Start?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0E6908-4D67-9040-9F0F-3873C31B2A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0100" y="1661991"/>
            <a:ext cx="10515600" cy="4915373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sz="3200" dirty="0"/>
              <a:t>Award Notification: February 2024</a:t>
            </a:r>
          </a:p>
          <a:p>
            <a:pPr marL="457200" lvl="1" indent="0">
              <a:buNone/>
            </a:pPr>
            <a:endParaRPr lang="en-US" sz="1800" dirty="0"/>
          </a:p>
          <a:p>
            <a:pPr marL="457200" lvl="1" indent="0">
              <a:buNone/>
            </a:pPr>
            <a:r>
              <a:rPr lang="en-US" sz="3200" dirty="0"/>
              <a:t>Actual Start Date and Release of Funds Depend On:</a:t>
            </a:r>
          </a:p>
          <a:p>
            <a:pPr lvl="2"/>
            <a:r>
              <a:rPr lang="en-US" sz="2800" dirty="0"/>
              <a:t>Not involving human subjects or vertebrate animals or foreign components:</a:t>
            </a:r>
          </a:p>
          <a:p>
            <a:pPr lvl="3"/>
            <a:r>
              <a:rPr lang="en-US" sz="2400" dirty="0"/>
              <a:t>As soon as any modifications required by the committee are received</a:t>
            </a:r>
          </a:p>
          <a:p>
            <a:pPr lvl="3"/>
            <a:endParaRPr lang="en-US" dirty="0"/>
          </a:p>
          <a:p>
            <a:pPr lvl="2"/>
            <a:r>
              <a:rPr lang="en-US" sz="2800" dirty="0"/>
              <a:t>Involving human subjects or vertebrate animals or foreign components:</a:t>
            </a:r>
          </a:p>
          <a:p>
            <a:pPr lvl="3"/>
            <a:r>
              <a:rPr lang="en-US" sz="2400" dirty="0"/>
              <a:t>Institutional regulatory approvals required (animals/humans)</a:t>
            </a:r>
          </a:p>
          <a:p>
            <a:pPr lvl="3"/>
            <a:endParaRPr lang="en-US" dirty="0"/>
          </a:p>
          <a:p>
            <a:pPr lvl="2"/>
            <a:r>
              <a:rPr lang="en-US" sz="2800" dirty="0"/>
              <a:t>Anticipated date: March 2025</a:t>
            </a:r>
          </a:p>
          <a:p>
            <a:pPr marL="0" lvl="0" indent="0">
              <a:buNone/>
            </a:pPr>
            <a:endParaRPr lang="en-US" sz="3600" dirty="0"/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0492886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2893B-A2B7-A648-A773-F02D94B41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98899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latin typeface="+mn-lt"/>
              </a:rPr>
              <a:t>	</a:t>
            </a:r>
            <a:br>
              <a:rPr lang="en-US" b="1" dirty="0">
                <a:latin typeface="+mn-lt"/>
              </a:rPr>
            </a:br>
            <a:br>
              <a:rPr lang="en-US" b="1" dirty="0">
                <a:latin typeface="+mn-lt"/>
              </a:rPr>
            </a:br>
            <a:r>
              <a:rPr lang="en-US" b="1" dirty="0">
                <a:latin typeface="+mn-lt"/>
              </a:rPr>
              <a:t>How Long is the Project?</a:t>
            </a:r>
            <a:br>
              <a:rPr lang="en-US" b="1" dirty="0">
                <a:latin typeface="+mn-lt"/>
              </a:rPr>
            </a:br>
            <a:br>
              <a:rPr lang="en-US" b="1" dirty="0">
                <a:latin typeface="+mn-lt"/>
              </a:rPr>
            </a:br>
            <a:r>
              <a:rPr lang="en-US" b="1" dirty="0">
                <a:latin typeface="+mn-lt"/>
              </a:rPr>
              <a:t>	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0E6908-4D67-9040-9F0F-3873C31B2A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7753" y="1536485"/>
            <a:ext cx="8619565" cy="49153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Project Period</a:t>
            </a:r>
          </a:p>
          <a:p>
            <a:pPr lvl="1"/>
            <a:r>
              <a:rPr lang="en-US" sz="3200" dirty="0"/>
              <a:t>12 months </a:t>
            </a:r>
          </a:p>
          <a:p>
            <a:pPr lvl="1"/>
            <a:endParaRPr lang="en-US" sz="3200" dirty="0"/>
          </a:p>
          <a:p>
            <a:pPr marL="0" indent="0">
              <a:buNone/>
            </a:pPr>
            <a:r>
              <a:rPr lang="en-US" sz="3600" dirty="0"/>
              <a:t>Are No Cost Extensions Allowed?</a:t>
            </a:r>
          </a:p>
          <a:p>
            <a:pPr lvl="1"/>
            <a:r>
              <a:rPr lang="en-US" sz="3200" dirty="0"/>
              <a:t>1 NCE is allowed</a:t>
            </a:r>
          </a:p>
          <a:p>
            <a:pPr lvl="1"/>
            <a:r>
              <a:rPr lang="en-US" sz="3200" dirty="0"/>
              <a:t>Justification is required</a:t>
            </a:r>
          </a:p>
        </p:txBody>
      </p:sp>
    </p:spTree>
    <p:extLst>
      <p:ext uri="{BB962C8B-B14F-4D97-AF65-F5344CB8AC3E}">
        <p14:creationId xmlns:p14="http://schemas.microsoft.com/office/powerpoint/2010/main" val="27830945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2893B-A2B7-A648-A773-F02D94B41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270" y="0"/>
            <a:ext cx="10515600" cy="988546"/>
          </a:xfrm>
        </p:spPr>
        <p:txBody>
          <a:bodyPr/>
          <a:lstStyle/>
          <a:p>
            <a:pPr algn="ctr"/>
            <a:r>
              <a:rPr lang="en-US" b="1" dirty="0">
                <a:latin typeface="+mn-lt"/>
              </a:rPr>
              <a:t>Where do we go for help?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0E6908-4D67-9040-9F0F-3873C31B2A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2580" y="1321330"/>
            <a:ext cx="8108576" cy="49153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Does my project fit the RFA:</a:t>
            </a:r>
          </a:p>
          <a:p>
            <a:pPr lvl="1"/>
            <a:r>
              <a:rPr lang="en-US" sz="3200" dirty="0"/>
              <a:t>Pilots Co-leads</a:t>
            </a:r>
          </a:p>
          <a:p>
            <a:pPr lvl="1"/>
            <a:endParaRPr lang="en-US" sz="2000" dirty="0"/>
          </a:p>
          <a:p>
            <a:pPr marL="0" indent="0">
              <a:buNone/>
            </a:pPr>
            <a:r>
              <a:rPr lang="en-US" sz="3600" dirty="0"/>
              <a:t>Identifying potential Co-PIs</a:t>
            </a:r>
          </a:p>
          <a:p>
            <a:pPr lvl="1"/>
            <a:r>
              <a:rPr lang="en-US" sz="3200" dirty="0"/>
              <a:t>RFA contains a helpful list</a:t>
            </a:r>
          </a:p>
          <a:p>
            <a:pPr lvl="1"/>
            <a:endParaRPr lang="en-US" sz="2000" dirty="0"/>
          </a:p>
          <a:p>
            <a:pPr marL="0" indent="0">
              <a:buNone/>
            </a:pPr>
            <a:r>
              <a:rPr lang="en-US" sz="3600" dirty="0"/>
              <a:t>Budgets, Subcontracts, Approvals</a:t>
            </a:r>
          </a:p>
          <a:p>
            <a:pPr lvl="1"/>
            <a:r>
              <a:rPr lang="en-US" sz="3200" dirty="0"/>
              <a:t>Email: </a:t>
            </a:r>
            <a:r>
              <a:rPr lang="en-US" sz="3200" dirty="0">
                <a:hlinkClick r:id="rId2"/>
              </a:rPr>
              <a:t>njacts@rbhs.rutgers.edu</a:t>
            </a:r>
            <a:r>
              <a:rPr lang="en-US" sz="3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849715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521D3B-4583-6A42-AC31-52F12502EB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0100" y="1145304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8800" dirty="0"/>
          </a:p>
          <a:p>
            <a:pPr marL="0" indent="0" algn="ctr">
              <a:buNone/>
            </a:pPr>
            <a:r>
              <a:rPr lang="en-US" sz="8800" dirty="0"/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31502898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0249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   Pilot Program Administrative Staff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517DF4B-FE47-1BF3-C2C0-D8F7C3AE87F1}"/>
              </a:ext>
            </a:extLst>
          </p:cNvPr>
          <p:cNvGrpSpPr/>
          <p:nvPr/>
        </p:nvGrpSpPr>
        <p:grpSpPr>
          <a:xfrm>
            <a:off x="2155581" y="1298225"/>
            <a:ext cx="8606203" cy="5256206"/>
            <a:chOff x="1452197" y="1532686"/>
            <a:chExt cx="8606203" cy="5256206"/>
          </a:xfrm>
        </p:grpSpPr>
        <p:sp>
          <p:nvSpPr>
            <p:cNvPr id="3" name="TextBox 2"/>
            <p:cNvSpPr txBox="1"/>
            <p:nvPr/>
          </p:nvSpPr>
          <p:spPr>
            <a:xfrm>
              <a:off x="1475740" y="5770113"/>
              <a:ext cx="19568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Pam Dahlen</a:t>
              </a:r>
              <a:r>
                <a:rPr lang="en-US" sz="1600" dirty="0"/>
                <a:t>, </a:t>
              </a:r>
            </a:p>
            <a:p>
              <a:r>
                <a:rPr lang="en-US" sz="1600" dirty="0"/>
                <a:t>Financial Assistant</a:t>
              </a:r>
            </a:p>
          </p:txBody>
        </p:sp>
        <p:pic>
          <p:nvPicPr>
            <p:cNvPr id="8" name="Picture 2" descr="photo of William F. Jester, Jr., B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8601" y="1607366"/>
              <a:ext cx="1493227" cy="16287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photo of Judith Argon, MA, MTS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974"/>
            <a:stretch/>
          </p:blipFill>
          <p:spPr bwMode="auto">
            <a:xfrm>
              <a:off x="7110782" y="1607366"/>
              <a:ext cx="1563151" cy="16221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227149" y="1600266"/>
              <a:ext cx="1698312" cy="1563151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452197" y="3244334"/>
              <a:ext cx="236122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William Jester</a:t>
              </a:r>
              <a:r>
                <a:rPr lang="en-US" sz="1600" dirty="0"/>
                <a:t>, </a:t>
              </a:r>
            </a:p>
            <a:p>
              <a:r>
                <a:rPr lang="en-US" sz="1600" dirty="0"/>
                <a:t>Director of Administration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174993" y="3244334"/>
              <a:ext cx="1827103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="1" dirty="0"/>
                <a:t>Casandra Burrows</a:t>
              </a:r>
              <a:r>
                <a:rPr lang="en-US" sz="1600" dirty="0"/>
                <a:t>, </a:t>
              </a:r>
            </a:p>
            <a:p>
              <a:r>
                <a:rPr lang="en-US" sz="1600" dirty="0"/>
                <a:t>CTSA Administrator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066415" y="3244334"/>
              <a:ext cx="26200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Judith Argon</a:t>
              </a:r>
              <a:r>
                <a:rPr lang="en-US" sz="1600" dirty="0"/>
                <a:t>, </a:t>
              </a:r>
            </a:p>
            <a:p>
              <a:r>
                <a:rPr lang="en-US" sz="1600" dirty="0"/>
                <a:t>Executive Lead Prog. Dev.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943600" y="3105835"/>
              <a:ext cx="18562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2974" y="4130399"/>
              <a:ext cx="1554775" cy="1549141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D215139-3DAA-1A3A-7D92-314F17337F0B}"/>
                </a:ext>
              </a:extLst>
            </p:cNvPr>
            <p:cNvSpPr/>
            <p:nvPr/>
          </p:nvSpPr>
          <p:spPr>
            <a:xfrm>
              <a:off x="4008121" y="5770113"/>
              <a:ext cx="257866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b="1" dirty="0"/>
                <a:t>Anthony Gonzales</a:t>
              </a:r>
              <a:r>
                <a:rPr lang="en-US" sz="1600" dirty="0"/>
                <a:t>, </a:t>
              </a:r>
            </a:p>
            <a:p>
              <a:r>
                <a:rPr lang="en-US" sz="1600" dirty="0"/>
                <a:t>Regulatory and Compliance</a:t>
              </a:r>
            </a:p>
          </p:txBody>
        </p:sp>
        <p:pic>
          <p:nvPicPr>
            <p:cNvPr id="24" name="Picture 23" descr="A person in a blue shirt and yellow tie&#10;&#10;Description automatically generated">
              <a:extLst>
                <a:ext uri="{FF2B5EF4-FFF2-40B4-BE49-F238E27FC236}">
                  <a16:creationId xmlns:a16="http://schemas.microsoft.com/office/drawing/2014/main" id="{85031B9A-3FF4-7A41-07B7-0A83708D85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49" b="-12670"/>
            <a:stretch/>
          </p:blipFill>
          <p:spPr>
            <a:xfrm>
              <a:off x="4234861" y="4104382"/>
              <a:ext cx="1333603" cy="176118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AA8F5B4-80BF-4A1C-1045-E361445B75EF}"/>
                </a:ext>
              </a:extLst>
            </p:cNvPr>
            <p:cNvSpPr txBox="1"/>
            <p:nvPr/>
          </p:nvSpPr>
          <p:spPr>
            <a:xfrm>
              <a:off x="7066415" y="5865562"/>
              <a:ext cx="299198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Bianca Freda</a:t>
              </a:r>
            </a:p>
            <a:p>
              <a:r>
                <a:rPr lang="en-US" dirty="0"/>
                <a:t>Princeton, Manager, Research </a:t>
              </a:r>
            </a:p>
            <a:p>
              <a:r>
                <a:rPr lang="en-US" dirty="0"/>
                <a:t>&amp; Admin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C01C0DE-9EC4-5422-602E-DE5D3B51616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110783" y="3962974"/>
              <a:ext cx="1563151" cy="18071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270670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6CF74-0DCA-9CE2-FB38-C6AB006EB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816"/>
            <a:ext cx="11061032" cy="1022888"/>
          </a:xfrm>
        </p:spPr>
        <p:txBody>
          <a:bodyPr/>
          <a:lstStyle/>
          <a:p>
            <a:r>
              <a:rPr lang="en-US" b="1" dirty="0">
                <a:latin typeface="+mn-lt"/>
              </a:rPr>
              <a:t>   Tri-Institutional CTR Pilot 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856DAC-69B4-0BA0-D50C-FADC6A368C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4437" y="1449285"/>
            <a:ext cx="9926595" cy="4271894"/>
          </a:xfrm>
        </p:spPr>
        <p:txBody>
          <a:bodyPr/>
          <a:lstStyle/>
          <a:p>
            <a:pPr marL="0" indent="0">
              <a:buNone/>
            </a:pPr>
            <a:r>
              <a:rPr lang="en-US" sz="3600" i="1" dirty="0"/>
              <a:t>Acknowledgement:</a:t>
            </a:r>
          </a:p>
          <a:p>
            <a:endParaRPr lang="en-US" sz="2000" dirty="0"/>
          </a:p>
          <a:p>
            <a:pPr marL="457200" lvl="1" indent="0">
              <a:buNone/>
            </a:pPr>
            <a:r>
              <a:rPr lang="en-US" sz="3600" dirty="0"/>
              <a:t>This program was made possible by the generous institutional support provided by:</a:t>
            </a:r>
          </a:p>
          <a:p>
            <a:pPr lvl="1"/>
            <a:endParaRPr lang="en-US" sz="3200" dirty="0"/>
          </a:p>
          <a:p>
            <a:pPr lvl="2"/>
            <a:r>
              <a:rPr lang="en-US" sz="3200" dirty="0"/>
              <a:t>Rutgers: $100,000</a:t>
            </a:r>
          </a:p>
          <a:p>
            <a:pPr lvl="2"/>
            <a:r>
              <a:rPr lang="en-US" sz="3200" dirty="0"/>
              <a:t>Princeton: $100,000</a:t>
            </a:r>
          </a:p>
          <a:p>
            <a:pPr lvl="2"/>
            <a:r>
              <a:rPr lang="en-US" sz="3200" dirty="0"/>
              <a:t>NJIT: $50,000</a:t>
            </a:r>
          </a:p>
        </p:txBody>
      </p:sp>
    </p:spTree>
    <p:extLst>
      <p:ext uri="{BB962C8B-B14F-4D97-AF65-F5344CB8AC3E}">
        <p14:creationId xmlns:p14="http://schemas.microsoft.com/office/powerpoint/2010/main" val="16403249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2893B-A2B7-A648-A773-F02D94B41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-14799"/>
            <a:ext cx="12168555" cy="1325563"/>
          </a:xfrm>
        </p:spPr>
        <p:txBody>
          <a:bodyPr/>
          <a:lstStyle/>
          <a:p>
            <a:pPr algn="ctr"/>
            <a:r>
              <a:rPr lang="en-US" b="1" dirty="0">
                <a:latin typeface="+mn-lt"/>
              </a:rPr>
              <a:t>	Aims of the Pilot 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0E6908-4D67-9040-9F0F-3873C31B2A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2686"/>
            <a:ext cx="10515600" cy="377648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D0D0D"/>
                </a:solidFill>
                <a:ea typeface="Calibri" panose="020F0502020204030204" pitchFamily="34" charset="0"/>
              </a:rPr>
              <a:t>E</a:t>
            </a:r>
            <a:r>
              <a:rPr lang="en-US" sz="3600" dirty="0">
                <a:solidFill>
                  <a:srgbClr val="0D0D0D"/>
                </a:solidFill>
                <a:effectLst/>
                <a:ea typeface="Calibri" panose="020F0502020204030204" pitchFamily="34" charset="0"/>
              </a:rPr>
              <a:t>nhance, broaden, and bolster research endeavors in translational research</a:t>
            </a:r>
          </a:p>
          <a:p>
            <a:endParaRPr lang="en-US" sz="1800" dirty="0">
              <a:effectLst/>
            </a:endParaRPr>
          </a:p>
          <a:p>
            <a:r>
              <a:rPr lang="en-US" sz="3200" dirty="0">
                <a:solidFill>
                  <a:srgbClr val="0D0D0D"/>
                </a:solidFill>
                <a:ea typeface="Calibri" panose="020F0502020204030204" pitchFamily="34" charset="0"/>
              </a:rPr>
              <a:t>P</a:t>
            </a:r>
            <a:r>
              <a:rPr lang="en-US" sz="3200" dirty="0">
                <a:solidFill>
                  <a:srgbClr val="0D0D0D"/>
                </a:solidFill>
                <a:effectLst/>
                <a:ea typeface="Calibri" panose="020F0502020204030204" pitchFamily="34" charset="0"/>
              </a:rPr>
              <a:t>ropel clinical and translational research initiatives across </a:t>
            </a:r>
            <a:r>
              <a:rPr lang="en-US" sz="3200" dirty="0">
                <a:solidFill>
                  <a:srgbClr val="0D0D0D"/>
                </a:solidFill>
                <a:ea typeface="Calibri" panose="020F0502020204030204" pitchFamily="34" charset="0"/>
              </a:rPr>
              <a:t>our institutions</a:t>
            </a:r>
          </a:p>
          <a:p>
            <a:endParaRPr lang="en-US" sz="1800" dirty="0">
              <a:solidFill>
                <a:srgbClr val="0D0D0D"/>
              </a:solidFill>
              <a:ea typeface="Calibri" panose="020F0502020204030204" pitchFamily="34" charset="0"/>
            </a:endParaRPr>
          </a:p>
          <a:p>
            <a:r>
              <a:rPr lang="en-US" sz="3200" dirty="0">
                <a:solidFill>
                  <a:srgbClr val="0D0D0D"/>
                </a:solidFill>
                <a:effectLst/>
                <a:ea typeface="Calibri" panose="020F0502020204030204" pitchFamily="34" charset="0"/>
              </a:rPr>
              <a:t>Provide financial resources to nurture projects</a:t>
            </a:r>
            <a:endParaRPr lang="en-US" sz="8800" dirty="0"/>
          </a:p>
        </p:txBody>
      </p:sp>
    </p:spTree>
    <p:extLst>
      <p:ext uri="{BB962C8B-B14F-4D97-AF65-F5344CB8AC3E}">
        <p14:creationId xmlns:p14="http://schemas.microsoft.com/office/powerpoint/2010/main" val="42198438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2893B-A2B7-A648-A773-F02D94B41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679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latin typeface="+mn-lt"/>
              </a:rPr>
              <a:t>	What is Translational Research</a:t>
            </a:r>
            <a:br>
              <a:rPr lang="en-US" b="1" dirty="0">
                <a:latin typeface="+mn-lt"/>
              </a:rPr>
            </a:br>
            <a:r>
              <a:rPr lang="en-US" b="1" dirty="0">
                <a:latin typeface="+mn-lt"/>
              </a:rPr>
              <a:t>		</a:t>
            </a:r>
            <a:r>
              <a:rPr lang="en-US" sz="3600" b="1" dirty="0">
                <a:latin typeface="+mn-lt"/>
              </a:rPr>
              <a:t>(</a:t>
            </a:r>
            <a:r>
              <a:rPr lang="en-US" sz="3600" b="1" i="1" dirty="0">
                <a:latin typeface="+mn-lt"/>
              </a:rPr>
              <a:t>v</a:t>
            </a:r>
            <a:r>
              <a:rPr lang="en-US" sz="3600" b="1" dirty="0">
                <a:latin typeface="+mn-lt"/>
              </a:rPr>
              <a:t> Translational Science)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0E6908-4D67-9040-9F0F-3873C31B2A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2835" y="1595715"/>
            <a:ext cx="10515600" cy="491537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Translating discoveries from laboratory to bedside to populations </a:t>
            </a:r>
          </a:p>
          <a:p>
            <a:pPr marL="0" indent="0">
              <a:buNone/>
            </a:pPr>
            <a:endParaRPr lang="en-US" sz="8800" dirty="0"/>
          </a:p>
        </p:txBody>
      </p:sp>
      <p:pic>
        <p:nvPicPr>
          <p:cNvPr id="4" name="Picture 3" descr="A diagram of medical research&#10;&#10;Description automatically generated">
            <a:extLst>
              <a:ext uri="{FF2B5EF4-FFF2-40B4-BE49-F238E27FC236}">
                <a16:creationId xmlns:a16="http://schemas.microsoft.com/office/drawing/2014/main" id="{A85BBB2F-559D-4099-8723-EE3F67DB34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448" y="2152357"/>
            <a:ext cx="4596448" cy="422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7413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2893B-A2B7-A648-A773-F02D94B41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0399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latin typeface="+mn-lt"/>
              </a:rPr>
              <a:t>	What is Translational Research</a:t>
            </a:r>
            <a:br>
              <a:rPr lang="en-US" b="1" dirty="0">
                <a:latin typeface="+mn-lt"/>
              </a:rPr>
            </a:br>
            <a:r>
              <a:rPr lang="en-US" b="1" dirty="0">
                <a:latin typeface="+mn-lt"/>
              </a:rPr>
              <a:t>		</a:t>
            </a:r>
            <a:r>
              <a:rPr lang="en-US" sz="3600" b="1" dirty="0">
                <a:latin typeface="+mn-lt"/>
              </a:rPr>
              <a:t>(</a:t>
            </a:r>
            <a:r>
              <a:rPr lang="en-US" sz="3600" b="1" i="1" dirty="0">
                <a:latin typeface="+mn-lt"/>
              </a:rPr>
              <a:t>v</a:t>
            </a:r>
            <a:r>
              <a:rPr lang="en-US" sz="3600" b="1" dirty="0">
                <a:latin typeface="+mn-lt"/>
              </a:rPr>
              <a:t> Translational Science)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0E6908-4D67-9040-9F0F-3873C31B2A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661" y="1748115"/>
            <a:ext cx="11035358" cy="49153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i="1" dirty="0">
                <a:effectLst/>
                <a:ea typeface="Times New Roman" panose="02020603050405020304" pitchFamily="18" charset="0"/>
              </a:rPr>
              <a:t>Translational research is a continuum:</a:t>
            </a:r>
          </a:p>
          <a:p>
            <a:pPr marL="633413"/>
            <a:r>
              <a:rPr lang="en-US" sz="3600" dirty="0">
                <a:ea typeface="Times New Roman" panose="02020603050405020304" pitchFamily="18" charset="0"/>
              </a:rPr>
              <a:t>D</a:t>
            </a:r>
            <a:r>
              <a:rPr lang="en-US" sz="3600" dirty="0">
                <a:effectLst/>
                <a:ea typeface="Times New Roman" panose="02020603050405020304" pitchFamily="18" charset="0"/>
              </a:rPr>
              <a:t>evelop new approaches and the transfer of applying discoveries from basic research</a:t>
            </a:r>
          </a:p>
          <a:p>
            <a:pPr marL="633413"/>
            <a:r>
              <a:rPr lang="en-US" sz="3600" dirty="0">
                <a:ea typeface="Times New Roman" panose="02020603050405020304" pitchFamily="18" charset="0"/>
              </a:rPr>
              <a:t>D</a:t>
            </a:r>
            <a:r>
              <a:rPr lang="en-US" sz="3600" dirty="0">
                <a:effectLst/>
                <a:ea typeface="Times New Roman" panose="02020603050405020304" pitchFamily="18" charset="0"/>
              </a:rPr>
              <a:t>emonstrate their usefulness through clinical trials and studies</a:t>
            </a:r>
          </a:p>
          <a:p>
            <a:pPr marL="633413"/>
            <a:r>
              <a:rPr lang="en-US" sz="3600" dirty="0">
                <a:ea typeface="Times New Roman" panose="02020603050405020304" pitchFamily="18" charset="0"/>
              </a:rPr>
              <a:t>D</a:t>
            </a:r>
            <a:r>
              <a:rPr lang="en-US" sz="3600" dirty="0">
                <a:effectLst/>
                <a:ea typeface="Times New Roman" panose="02020603050405020304" pitchFamily="18" charset="0"/>
              </a:rPr>
              <a:t>isseminate the findings to enhance best practices in the community and to impact policy to improve human health.</a:t>
            </a:r>
          </a:p>
          <a:p>
            <a:pPr marL="0" indent="0">
              <a:buNone/>
            </a:pPr>
            <a:endParaRPr lang="en-US" sz="8800" dirty="0"/>
          </a:p>
        </p:txBody>
      </p:sp>
    </p:spTree>
    <p:extLst>
      <p:ext uri="{BB962C8B-B14F-4D97-AF65-F5344CB8AC3E}">
        <p14:creationId xmlns:p14="http://schemas.microsoft.com/office/powerpoint/2010/main" val="37881880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427D15-037A-B788-C956-11B2EA0D5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436"/>
            <a:ext cx="10964741" cy="842350"/>
          </a:xfrm>
        </p:spPr>
        <p:txBody>
          <a:bodyPr/>
          <a:lstStyle/>
          <a:p>
            <a:r>
              <a:rPr lang="en-US" b="1" dirty="0">
                <a:latin typeface="+mn-lt"/>
              </a:rPr>
              <a:t>   Important Notes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452895-E1DC-70AD-7322-72D3AA84BE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0100" y="1161076"/>
            <a:ext cx="10515600" cy="4351338"/>
          </a:xfrm>
        </p:spPr>
        <p:txBody>
          <a:bodyPr>
            <a:normAutofit fontScale="92500" lnSpcReduction="10000"/>
          </a:bodyPr>
          <a:lstStyle/>
          <a:p>
            <a:endParaRPr lang="en-US" sz="2000" dirty="0"/>
          </a:p>
          <a:p>
            <a:r>
              <a:rPr lang="en-US" sz="4300" dirty="0"/>
              <a:t>All pilot proposals must demonstrate clinical relevance</a:t>
            </a:r>
          </a:p>
          <a:p>
            <a:endParaRPr lang="en-US" sz="1900" dirty="0"/>
          </a:p>
          <a:p>
            <a:r>
              <a:rPr lang="en-US" sz="4300" dirty="0"/>
              <a:t>Number of awards is flexible depending on the number and quality of proposals</a:t>
            </a:r>
          </a:p>
          <a:p>
            <a:endParaRPr lang="en-US" sz="1900" dirty="0"/>
          </a:p>
          <a:p>
            <a:r>
              <a:rPr lang="en-US" sz="4300" dirty="0"/>
              <a:t>Collaboration across institutions is encouraged but not required</a:t>
            </a:r>
          </a:p>
          <a:p>
            <a:pPr marL="0" indent="0">
              <a:buNone/>
            </a:pP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4676127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ECC8A-3A2B-CD84-B316-56228B9A5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858"/>
            <a:ext cx="10728960" cy="910052"/>
          </a:xfrm>
        </p:spPr>
        <p:txBody>
          <a:bodyPr/>
          <a:lstStyle/>
          <a:p>
            <a:r>
              <a:rPr lang="en-US" b="1" dirty="0">
                <a:latin typeface="+mn-lt"/>
              </a:rPr>
              <a:t>   Application Types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C6ACBD-2CD9-4E95-7EB1-130D5E59B7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7310" y="1052586"/>
            <a:ext cx="11140440" cy="5441315"/>
          </a:xfrm>
        </p:spPr>
        <p:txBody>
          <a:bodyPr>
            <a:normAutofit fontScale="92500" lnSpcReduction="10000"/>
          </a:bodyPr>
          <a:lstStyle/>
          <a:p>
            <a:pPr marL="0" marR="660400" lv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>
                <a:effectLst/>
                <a:ea typeface="Times New Roman" panose="02020603050405020304" pitchFamily="18" charset="0"/>
              </a:rPr>
              <a:t>Clinical and Translational Research Projects:</a:t>
            </a:r>
          </a:p>
          <a:p>
            <a:pPr marL="800100" marR="660400" lvl="1" indent="-342900" algn="just">
              <a:spcBef>
                <a:spcPts val="0"/>
              </a:spcBef>
              <a:buFont typeface="Symbol" pitchFamily="2" charset="2"/>
              <a:buChar char=""/>
            </a:pPr>
            <a:r>
              <a:rPr lang="en-US" sz="3000" dirty="0">
                <a:effectLst/>
                <a:ea typeface="Times New Roman" panose="02020603050405020304" pitchFamily="18" charset="0"/>
              </a:rPr>
              <a:t>Anywhere along the entire range of the translational research continuum (T0-T4)</a:t>
            </a:r>
          </a:p>
          <a:p>
            <a:pPr marL="800100" marR="660400" lvl="1" indent="-342900" algn="just">
              <a:spcBef>
                <a:spcPts val="0"/>
              </a:spcBef>
              <a:buFont typeface="Symbol" pitchFamily="2" charset="2"/>
              <a:buChar char=""/>
            </a:pPr>
            <a:r>
              <a:rPr lang="en-US" sz="3000" dirty="0">
                <a:ea typeface="Times New Roman" panose="02020603050405020304" pitchFamily="18" charset="0"/>
              </a:rPr>
              <a:t>L</a:t>
            </a:r>
            <a:r>
              <a:rPr lang="en-US" sz="3000" dirty="0">
                <a:effectLst/>
                <a:ea typeface="Times New Roman" panose="02020603050405020304" pitchFamily="18" charset="0"/>
              </a:rPr>
              <a:t>aboratory-based, clinical, health services, epidemiology, community engagement, and diversity research</a:t>
            </a:r>
          </a:p>
          <a:p>
            <a:pPr marL="800100" marR="660400" lvl="1" indent="-342900" algn="just">
              <a:spcBef>
                <a:spcPts val="0"/>
              </a:spcBef>
              <a:buFont typeface="Symbol" pitchFamily="2" charset="2"/>
              <a:buChar char=""/>
            </a:pPr>
            <a:r>
              <a:rPr lang="en-US" sz="3000" dirty="0">
                <a:effectLst/>
                <a:ea typeface="Times New Roman" panose="02020603050405020304" pitchFamily="18" charset="0"/>
              </a:rPr>
              <a:t>Projects that focus on novel aspects of the heterogeneity of disease and response to therapy are encouraged. </a:t>
            </a:r>
          </a:p>
          <a:p>
            <a:pPr marL="342900" marR="660400" indent="-342900" algn="just">
              <a:spcBef>
                <a:spcPts val="0"/>
              </a:spcBef>
              <a:buFont typeface="Symbol" pitchFamily="2" charset="2"/>
              <a:buChar char=""/>
            </a:pPr>
            <a:endParaRPr lang="en-US" sz="3000" b="1" dirty="0">
              <a:effectLst/>
              <a:ea typeface="Times New Roman" panose="02020603050405020304" pitchFamily="18" charset="0"/>
            </a:endParaRPr>
          </a:p>
          <a:p>
            <a:pPr marL="0" marR="660400" indent="0" algn="just">
              <a:spcBef>
                <a:spcPts val="0"/>
              </a:spcBef>
              <a:buNone/>
            </a:pPr>
            <a:r>
              <a:rPr lang="en-US" sz="3000" b="1" dirty="0">
                <a:effectLst/>
                <a:ea typeface="Times New Roman" panose="02020603050405020304" pitchFamily="18" charset="0"/>
              </a:rPr>
              <a:t>PROPEL Projects </a:t>
            </a:r>
            <a:endParaRPr lang="en-US" sz="3000" dirty="0">
              <a:effectLst/>
              <a:ea typeface="Times New Roman" panose="02020603050405020304" pitchFamily="18" charset="0"/>
            </a:endParaRPr>
          </a:p>
          <a:p>
            <a:pPr marL="800100" marR="660400" lvl="1" indent="-342900" algn="just">
              <a:spcBef>
                <a:spcPts val="0"/>
              </a:spcBef>
              <a:buFont typeface="Symbol" pitchFamily="2" charset="2"/>
              <a:buChar char=""/>
            </a:pPr>
            <a:r>
              <a:rPr lang="en-US" sz="3000" dirty="0">
                <a:ea typeface="Times New Roman" panose="02020603050405020304" pitchFamily="18" charset="0"/>
              </a:rPr>
              <a:t>H</a:t>
            </a:r>
            <a:r>
              <a:rPr lang="en-US" sz="3000" dirty="0">
                <a:effectLst/>
                <a:ea typeface="Times New Roman" panose="02020603050405020304" pitchFamily="18" charset="0"/>
              </a:rPr>
              <a:t>igh-risk, high-reward</a:t>
            </a:r>
          </a:p>
          <a:p>
            <a:pPr marL="800100" marR="660400" lvl="1" indent="-342900" algn="just">
              <a:spcBef>
                <a:spcPts val="0"/>
              </a:spcBef>
              <a:buFont typeface="Symbol" pitchFamily="2" charset="2"/>
              <a:buChar char=""/>
            </a:pPr>
            <a:r>
              <a:rPr lang="en-US" sz="3000" dirty="0">
                <a:ea typeface="Times New Roman" panose="02020603050405020304" pitchFamily="18" charset="0"/>
              </a:rPr>
              <a:t>C</a:t>
            </a:r>
            <a:r>
              <a:rPr lang="en-US" sz="3000" dirty="0">
                <a:effectLst/>
                <a:ea typeface="Times New Roman" panose="02020603050405020304" pitchFamily="18" charset="0"/>
              </a:rPr>
              <a:t>atalyze scientific discovery by supporting proposals to explore novel ideas, adding</a:t>
            </a:r>
            <a:r>
              <a:rPr lang="en-US" sz="3000" spc="5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000" dirty="0">
                <a:effectLst/>
                <a:ea typeface="Times New Roman" panose="02020603050405020304" pitchFamily="18" charset="0"/>
              </a:rPr>
              <a:t>new technologies or research methods to a project </a:t>
            </a:r>
          </a:p>
          <a:p>
            <a:pPr marL="800100" marR="660400" lvl="1" indent="-342900" algn="just">
              <a:spcBef>
                <a:spcPts val="0"/>
              </a:spcBef>
              <a:buFont typeface="Symbol" pitchFamily="2" charset="2"/>
              <a:buChar char=""/>
            </a:pPr>
            <a:r>
              <a:rPr lang="en-US" sz="3000" dirty="0">
                <a:ea typeface="Times New Roman" panose="02020603050405020304" pitchFamily="18" charset="0"/>
              </a:rPr>
              <a:t>E</a:t>
            </a:r>
            <a:r>
              <a:rPr lang="en-US" sz="3000" dirty="0">
                <a:effectLst/>
                <a:ea typeface="Times New Roman" panose="02020603050405020304" pitchFamily="18" charset="0"/>
              </a:rPr>
              <a:t>nable</a:t>
            </a:r>
            <a:r>
              <a:rPr lang="en-US" sz="3000" spc="-25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000" dirty="0">
                <a:effectLst/>
                <a:ea typeface="Times New Roman" panose="02020603050405020304" pitchFamily="18" charset="0"/>
              </a:rPr>
              <a:t>clinical</a:t>
            </a:r>
            <a:r>
              <a:rPr lang="en-US" sz="3000" spc="-25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000" dirty="0">
                <a:effectLst/>
                <a:ea typeface="Times New Roman" panose="02020603050405020304" pitchFamily="18" charset="0"/>
              </a:rPr>
              <a:t>data</a:t>
            </a:r>
            <a:r>
              <a:rPr lang="en-US" sz="3000" spc="-25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000" dirty="0">
                <a:effectLst/>
                <a:ea typeface="Times New Roman" panose="02020603050405020304" pitchFamily="18" charset="0"/>
              </a:rPr>
              <a:t>acquisition,</a:t>
            </a:r>
            <a:r>
              <a:rPr lang="en-US" sz="3000" spc="-25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000" dirty="0">
                <a:effectLst/>
                <a:ea typeface="Times New Roman" panose="02020603050405020304" pitchFamily="18" charset="0"/>
              </a:rPr>
              <a:t>purchase</a:t>
            </a:r>
            <a:r>
              <a:rPr lang="en-US" sz="3000" spc="-25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000" dirty="0">
                <a:effectLst/>
                <a:ea typeface="Times New Roman" panose="02020603050405020304" pitchFamily="18" charset="0"/>
              </a:rPr>
              <a:t>of</a:t>
            </a:r>
            <a:r>
              <a:rPr lang="en-US" sz="3000" spc="-2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000" dirty="0">
                <a:effectLst/>
                <a:ea typeface="Times New Roman" panose="02020603050405020304" pitchFamily="18" charset="0"/>
              </a:rPr>
              <a:t>small</a:t>
            </a:r>
            <a:r>
              <a:rPr lang="en-US" sz="3000" spc="-25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000" dirty="0">
                <a:effectLst/>
                <a:ea typeface="Times New Roman" panose="02020603050405020304" pitchFamily="18" charset="0"/>
              </a:rPr>
              <a:t>equipment,</a:t>
            </a:r>
            <a:r>
              <a:rPr lang="en-US" sz="3000" spc="-25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000" dirty="0">
                <a:effectLst/>
                <a:ea typeface="Times New Roman" panose="02020603050405020304" pitchFamily="18" charset="0"/>
              </a:rPr>
              <a:t>or licenses to data</a:t>
            </a:r>
            <a:r>
              <a:rPr lang="en-US" sz="3000" spc="-1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000" dirty="0">
                <a:effectLst/>
                <a:ea typeface="Times New Roman" panose="02020603050405020304" pitchFamily="18" charset="0"/>
              </a:rPr>
              <a:t>sets.</a:t>
            </a:r>
          </a:p>
          <a:p>
            <a:pPr marL="342900" marR="660400" lvl="0" indent="-342900" algn="just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endParaRPr lang="en-US" sz="4200" b="1" dirty="0">
              <a:effectLst/>
              <a:ea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96477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11625</TotalTime>
  <Words>1459</Words>
  <Application>Microsoft Office PowerPoint</Application>
  <PresentationFormat>Widescreen</PresentationFormat>
  <Paragraphs>247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Aptos</vt:lpstr>
      <vt:lpstr>Arial</vt:lpstr>
      <vt:lpstr>Calibri</vt:lpstr>
      <vt:lpstr>Calibri Light</vt:lpstr>
      <vt:lpstr>Courier New</vt:lpstr>
      <vt:lpstr>Symbol</vt:lpstr>
      <vt:lpstr>Times New Roman</vt:lpstr>
      <vt:lpstr>Wingdings</vt:lpstr>
      <vt:lpstr>Office Theme</vt:lpstr>
      <vt:lpstr>    </vt:lpstr>
      <vt:lpstr>Pilot Studies Co-Leads </vt:lpstr>
      <vt:lpstr>PowerPoint Presentation</vt:lpstr>
      <vt:lpstr>   Tri-Institutional CTR Pilot Program</vt:lpstr>
      <vt:lpstr> Aims of the Pilot Program</vt:lpstr>
      <vt:lpstr> What is Translational Research   (v Translational Science)</vt:lpstr>
      <vt:lpstr> What is Translational Research   (v Translational Science)</vt:lpstr>
      <vt:lpstr>   Important Notes</vt:lpstr>
      <vt:lpstr>   Application Types</vt:lpstr>
      <vt:lpstr>   Application Types</vt:lpstr>
      <vt:lpstr>   Budget and Project Length</vt:lpstr>
      <vt:lpstr>   PI/Co-PI Eligibility</vt:lpstr>
      <vt:lpstr>   Application Process: Letter of Intent</vt:lpstr>
      <vt:lpstr>   Application Components</vt:lpstr>
      <vt:lpstr>   Application Components, cont.</vt:lpstr>
      <vt:lpstr>   Application Review Process</vt:lpstr>
      <vt:lpstr>   Review Criteria</vt:lpstr>
      <vt:lpstr>   Application Process: Due December 13th </vt:lpstr>
      <vt:lpstr>   Institutional Sign-off</vt:lpstr>
      <vt:lpstr>   When Will We Hear?    How Soon Can We Start?</vt:lpstr>
      <vt:lpstr>   How Long is the Project?    </vt:lpstr>
      <vt:lpstr>Where do we go for help?</vt:lpstr>
      <vt:lpstr>PowerPoint Presentation</vt:lpstr>
    </vt:vector>
  </TitlesOfParts>
  <Company>Rutgers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Jester, William</dc:creator>
  <cp:lastModifiedBy>William Jester</cp:lastModifiedBy>
  <cp:revision>75</cp:revision>
  <dcterms:created xsi:type="dcterms:W3CDTF">2020-10-29T15:14:28Z</dcterms:created>
  <dcterms:modified xsi:type="dcterms:W3CDTF">2024-10-29T00:11:02Z</dcterms:modified>
</cp:coreProperties>
</file>